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5" r:id="rId1"/>
  </p:sldMasterIdLst>
  <p:notesMasterIdLst>
    <p:notesMasterId r:id="rId6"/>
  </p:notesMasterIdLst>
  <p:sldIdLst>
    <p:sldId id="395" r:id="rId2"/>
    <p:sldId id="396" r:id="rId3"/>
    <p:sldId id="397" r:id="rId4"/>
    <p:sldId id="398" r:id="rId5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00"/>
    <a:srgbClr val="FF99FF"/>
    <a:srgbClr val="339933"/>
    <a:srgbClr val="D1FFD1"/>
    <a:srgbClr val="FFCCCC"/>
    <a:srgbClr val="CC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7668" autoAdjust="0"/>
  </p:normalViewPr>
  <p:slideViewPr>
    <p:cSldViewPr>
      <p:cViewPr>
        <p:scale>
          <a:sx n="95" d="100"/>
          <a:sy n="95" d="100"/>
        </p:scale>
        <p:origin x="-90" y="-3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89;&#1074;&#1077;&#1090;&#1083;&#1072;&#1085;&#1072;\&#1057;&#1051;&#1040;&#1049;&#1044;&#1067;\2017\&#1057;&#1083;&#1072;&#1081;&#1076;&#1099;%202017%20&#1075;&#1086;&#1076;\&#1057;&#1083;&#1072;&#1081;&#1076;&#1099;%20&#1083;&#1077;&#1089;&#1085;&#1086;&#1081;%20&#1085;&#1072;&#1076;&#1079;&#1086;&#1088;%20&#1079;&#1072;%202016%20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Источники финансирования затрат лесхозов за 2006 год (доля в %)</a:t>
            </a:r>
          </a:p>
        </c:rich>
      </c:tx>
      <c:layout>
        <c:manualLayout>
          <c:xMode val="edge"/>
          <c:yMode val="edge"/>
          <c:x val="0.11718750000000008"/>
          <c:y val="3.468208092485555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[1]Финансир.!$C$10:$C$20</c:f>
              <c:numCache>
                <c:formatCode>General</c:formatCode>
                <c:ptCount val="11"/>
                <c:pt idx="0">
                  <c:v>1789.1</c:v>
                </c:pt>
                <c:pt idx="1">
                  <c:v>6246.3</c:v>
                </c:pt>
                <c:pt idx="2">
                  <c:v>4150.7</c:v>
                </c:pt>
                <c:pt idx="3">
                  <c:v>1278.9000000000001</c:v>
                </c:pt>
                <c:pt idx="4">
                  <c:v>6206.8</c:v>
                </c:pt>
                <c:pt idx="5">
                  <c:v>6585</c:v>
                </c:pt>
                <c:pt idx="6">
                  <c:v>7402.1</c:v>
                </c:pt>
                <c:pt idx="7">
                  <c:v>2448.1</c:v>
                </c:pt>
                <c:pt idx="8">
                  <c:v>3528.1</c:v>
                </c:pt>
                <c:pt idx="10">
                  <c:v>39635.1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[1]Финансир.!$D$10:$D$20</c:f>
              <c:numCache>
                <c:formatCode>General</c:formatCode>
                <c:ptCount val="11"/>
                <c:pt idx="0">
                  <c:v>2232</c:v>
                </c:pt>
                <c:pt idx="1">
                  <c:v>3361.9</c:v>
                </c:pt>
                <c:pt idx="2">
                  <c:v>3033.3300000000022</c:v>
                </c:pt>
                <c:pt idx="3">
                  <c:v>3081.8300000000022</c:v>
                </c:pt>
                <c:pt idx="4">
                  <c:v>2847.03</c:v>
                </c:pt>
                <c:pt idx="5">
                  <c:v>3726.8300000000022</c:v>
                </c:pt>
                <c:pt idx="6">
                  <c:v>4252.3</c:v>
                </c:pt>
                <c:pt idx="7">
                  <c:v>2720.9</c:v>
                </c:pt>
                <c:pt idx="8">
                  <c:v>2613.1</c:v>
                </c:pt>
                <c:pt idx="10">
                  <c:v>27869.200000000001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[1]Финансир.!$E$10:$E$20</c:f>
              <c:numCache>
                <c:formatCode>General</c:formatCode>
                <c:ptCount val="11"/>
                <c:pt idx="0">
                  <c:v>80</c:v>
                </c:pt>
                <c:pt idx="1">
                  <c:v>186</c:v>
                </c:pt>
                <c:pt idx="2">
                  <c:v>137</c:v>
                </c:pt>
                <c:pt idx="3">
                  <c:v>41</c:v>
                </c:pt>
                <c:pt idx="4">
                  <c:v>218</c:v>
                </c:pt>
                <c:pt idx="5">
                  <c:v>177</c:v>
                </c:pt>
                <c:pt idx="6">
                  <c:v>174</c:v>
                </c:pt>
                <c:pt idx="7">
                  <c:v>90</c:v>
                </c:pt>
                <c:pt idx="8">
                  <c:v>135</c:v>
                </c:pt>
                <c:pt idx="10">
                  <c:v>142.19999999999999</c:v>
                </c:pt>
              </c:numCache>
            </c:numRef>
          </c:val>
        </c:ser>
        <c:ser>
          <c:idx val="3"/>
          <c:order val="3"/>
          <c:tx>
            <c:v>Федеральный бюджет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[1]Финансир.!$F$10:$F$20</c:f>
              <c:numCache>
                <c:formatCode>General</c:formatCode>
                <c:ptCount val="11"/>
                <c:pt idx="0">
                  <c:v>19.899999999999999</c:v>
                </c:pt>
                <c:pt idx="1">
                  <c:v>12.7</c:v>
                </c:pt>
                <c:pt idx="2">
                  <c:v>22.1</c:v>
                </c:pt>
                <c:pt idx="3">
                  <c:v>30.3</c:v>
                </c:pt>
                <c:pt idx="4">
                  <c:v>20.5</c:v>
                </c:pt>
                <c:pt idx="5">
                  <c:v>15.8</c:v>
                </c:pt>
                <c:pt idx="6">
                  <c:v>16.8</c:v>
                </c:pt>
                <c:pt idx="7">
                  <c:v>28.3</c:v>
                </c:pt>
                <c:pt idx="8">
                  <c:v>14.9</c:v>
                </c:pt>
                <c:pt idx="10">
                  <c:v>18.399999999999999</c:v>
                </c:pt>
              </c:numCache>
            </c:numRef>
          </c:val>
        </c:ser>
        <c:ser>
          <c:idx val="4"/>
          <c:order val="4"/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[1]Финансир.!$G$10:$G$20</c:f>
              <c:numCache>
                <c:formatCode>General</c:formatCode>
                <c:ptCount val="11"/>
                <c:pt idx="0">
                  <c:v>7056.9</c:v>
                </c:pt>
                <c:pt idx="1">
                  <c:v>6586.9</c:v>
                </c:pt>
                <c:pt idx="2">
                  <c:v>6118.1</c:v>
                </c:pt>
                <c:pt idx="3">
                  <c:v>7479</c:v>
                </c:pt>
                <c:pt idx="4">
                  <c:v>6408.7</c:v>
                </c:pt>
                <c:pt idx="5">
                  <c:v>7075.6</c:v>
                </c:pt>
                <c:pt idx="6">
                  <c:v>7726.8</c:v>
                </c:pt>
                <c:pt idx="7">
                  <c:v>5073.8</c:v>
                </c:pt>
                <c:pt idx="8">
                  <c:v>5492.9</c:v>
                </c:pt>
                <c:pt idx="10">
                  <c:v>59018.7</c:v>
                </c:pt>
              </c:numCache>
            </c:numRef>
          </c:val>
        </c:ser>
        <c:ser>
          <c:idx val="5"/>
          <c:order val="5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[1]Финансир.!$H$10:$H$20</c:f>
              <c:numCache>
                <c:formatCode>General</c:formatCode>
                <c:ptCount val="11"/>
                <c:pt idx="0">
                  <c:v>4547</c:v>
                </c:pt>
                <c:pt idx="1">
                  <c:v>6606.25</c:v>
                </c:pt>
                <c:pt idx="2">
                  <c:v>5310</c:v>
                </c:pt>
                <c:pt idx="3">
                  <c:v>4430.4000000000005</c:v>
                </c:pt>
                <c:pt idx="4">
                  <c:v>6019.25</c:v>
                </c:pt>
                <c:pt idx="5">
                  <c:v>7444.7</c:v>
                </c:pt>
                <c:pt idx="6">
                  <c:v>4845.5</c:v>
                </c:pt>
                <c:pt idx="7">
                  <c:v>4761.75</c:v>
                </c:pt>
                <c:pt idx="8">
                  <c:v>5017.6000000000004</c:v>
                </c:pt>
                <c:pt idx="10">
                  <c:v>48982.5</c:v>
                </c:pt>
              </c:numCache>
            </c:numRef>
          </c:val>
        </c:ser>
        <c:ser>
          <c:idx val="6"/>
          <c:order val="6"/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[1]Финансир.!$I$10:$I$20</c:f>
              <c:numCache>
                <c:formatCode>General</c:formatCode>
                <c:ptCount val="11"/>
                <c:pt idx="0">
                  <c:v>155</c:v>
                </c:pt>
                <c:pt idx="1">
                  <c:v>100</c:v>
                </c:pt>
                <c:pt idx="2">
                  <c:v>115</c:v>
                </c:pt>
                <c:pt idx="3">
                  <c:v>169</c:v>
                </c:pt>
                <c:pt idx="4">
                  <c:v>106</c:v>
                </c:pt>
                <c:pt idx="5">
                  <c:v>95</c:v>
                </c:pt>
                <c:pt idx="6">
                  <c:v>159</c:v>
                </c:pt>
                <c:pt idx="7">
                  <c:v>107</c:v>
                </c:pt>
                <c:pt idx="8">
                  <c:v>109</c:v>
                </c:pt>
                <c:pt idx="10">
                  <c:v>120.5</c:v>
                </c:pt>
              </c:numCache>
            </c:numRef>
          </c:val>
        </c:ser>
        <c:ser>
          <c:idx val="7"/>
          <c:order val="7"/>
          <c:tx>
            <c:v>Областной бюджет</c:v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[1]Финансир.!$J$10:$J$20</c:f>
              <c:numCache>
                <c:formatCode>General</c:formatCode>
                <c:ptCount val="11"/>
                <c:pt idx="0">
                  <c:v>40.4</c:v>
                </c:pt>
                <c:pt idx="1">
                  <c:v>24.9</c:v>
                </c:pt>
                <c:pt idx="2">
                  <c:v>38.700000000000003</c:v>
                </c:pt>
                <c:pt idx="3">
                  <c:v>43.5</c:v>
                </c:pt>
                <c:pt idx="4">
                  <c:v>43.3</c:v>
                </c:pt>
                <c:pt idx="5">
                  <c:v>31.6</c:v>
                </c:pt>
                <c:pt idx="6">
                  <c:v>19.2</c:v>
                </c:pt>
                <c:pt idx="7">
                  <c:v>49.5</c:v>
                </c:pt>
                <c:pt idx="8">
                  <c:v>28.6</c:v>
                </c:pt>
                <c:pt idx="10">
                  <c:v>32.300000000000004</c:v>
                </c:pt>
              </c:numCache>
            </c:numRef>
          </c:val>
        </c:ser>
        <c:ser>
          <c:idx val="8"/>
          <c:order val="8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[1]Финансир.!$K$10:$K$20</c:f>
              <c:numCache>
                <c:formatCode>General</c:formatCode>
                <c:ptCount val="11"/>
                <c:pt idx="10">
                  <c:v>0</c:v>
                </c:pt>
              </c:numCache>
            </c:numRef>
          </c:val>
        </c:ser>
        <c:ser>
          <c:idx val="10"/>
          <c:order val="9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[1]Финансир.!$L$10:$L$20</c:f>
              <c:numCache>
                <c:formatCode>General</c:formatCode>
                <c:ptCount val="11"/>
                <c:pt idx="10">
                  <c:v>0</c:v>
                </c:pt>
              </c:numCache>
            </c:numRef>
          </c:val>
        </c:ser>
        <c:ser>
          <c:idx val="9"/>
          <c:order val="10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[1]Финансир.!$M$10:$M$20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10">
                  <c:v>0</c:v>
                </c:pt>
              </c:numCache>
            </c:numRef>
          </c:val>
        </c:ser>
        <c:ser>
          <c:idx val="11"/>
          <c:order val="11"/>
          <c:tx>
            <c:v>Субвенции на тушение пожаров</c:v>
          </c:tx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[1]Финансир.!$N$10:$N$20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10">
                  <c:v>0</c:v>
                </c:pt>
              </c:numCache>
            </c:numRef>
          </c:val>
        </c:ser>
        <c:ser>
          <c:idx val="12"/>
          <c:order val="12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[1]Финансир.!$O$10:$O$20</c:f>
              <c:numCache>
                <c:formatCode>General</c:formatCode>
                <c:ptCount val="11"/>
                <c:pt idx="0">
                  <c:v>7056.9</c:v>
                </c:pt>
                <c:pt idx="1">
                  <c:v>6586.9</c:v>
                </c:pt>
                <c:pt idx="2">
                  <c:v>6118.1</c:v>
                </c:pt>
                <c:pt idx="3">
                  <c:v>7479</c:v>
                </c:pt>
                <c:pt idx="4">
                  <c:v>6408.7</c:v>
                </c:pt>
                <c:pt idx="5">
                  <c:v>7075.6</c:v>
                </c:pt>
                <c:pt idx="6">
                  <c:v>7726.8</c:v>
                </c:pt>
                <c:pt idx="7">
                  <c:v>5073.8</c:v>
                </c:pt>
                <c:pt idx="8">
                  <c:v>5492.9</c:v>
                </c:pt>
                <c:pt idx="10">
                  <c:v>59018.7</c:v>
                </c:pt>
              </c:numCache>
            </c:numRef>
          </c:val>
        </c:ser>
        <c:ser>
          <c:idx val="13"/>
          <c:order val="13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[1]Финансир.!$P$10:$P$20</c:f>
              <c:numCache>
                <c:formatCode>General</c:formatCode>
                <c:ptCount val="11"/>
                <c:pt idx="0">
                  <c:v>4547</c:v>
                </c:pt>
                <c:pt idx="1">
                  <c:v>6606.3</c:v>
                </c:pt>
                <c:pt idx="2">
                  <c:v>5310</c:v>
                </c:pt>
                <c:pt idx="3">
                  <c:v>4430.4000000000005</c:v>
                </c:pt>
                <c:pt idx="4">
                  <c:v>6019.3</c:v>
                </c:pt>
                <c:pt idx="5">
                  <c:v>7444.7</c:v>
                </c:pt>
                <c:pt idx="6">
                  <c:v>4845.5</c:v>
                </c:pt>
                <c:pt idx="7">
                  <c:v>4761.8</c:v>
                </c:pt>
                <c:pt idx="8">
                  <c:v>5017.6000000000004</c:v>
                </c:pt>
                <c:pt idx="10">
                  <c:v>48982.6</c:v>
                </c:pt>
              </c:numCache>
            </c:numRef>
          </c:val>
        </c:ser>
        <c:ser>
          <c:idx val="14"/>
          <c:order val="14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[1]Финансир.!$Q$10:$Q$20</c:f>
              <c:numCache>
                <c:formatCode>General</c:formatCode>
                <c:ptCount val="11"/>
                <c:pt idx="0">
                  <c:v>8846</c:v>
                </c:pt>
                <c:pt idx="1">
                  <c:v>12833.2</c:v>
                </c:pt>
                <c:pt idx="2">
                  <c:v>10268.799999999987</c:v>
                </c:pt>
                <c:pt idx="3">
                  <c:v>8757.9</c:v>
                </c:pt>
                <c:pt idx="4">
                  <c:v>12615.5</c:v>
                </c:pt>
                <c:pt idx="5">
                  <c:v>13660.6</c:v>
                </c:pt>
                <c:pt idx="6">
                  <c:v>15128.9</c:v>
                </c:pt>
                <c:pt idx="7">
                  <c:v>7521.9</c:v>
                </c:pt>
                <c:pt idx="8">
                  <c:v>9021</c:v>
                </c:pt>
                <c:pt idx="10">
                  <c:v>98653.8</c:v>
                </c:pt>
              </c:numCache>
            </c:numRef>
          </c:val>
        </c:ser>
        <c:ser>
          <c:idx val="15"/>
          <c:order val="15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[1]Финансир.!$R$10:$R$20</c:f>
              <c:numCache>
                <c:formatCode>General</c:formatCode>
                <c:ptCount val="11"/>
                <c:pt idx="0">
                  <c:v>6779</c:v>
                </c:pt>
                <c:pt idx="1">
                  <c:v>9968.15</c:v>
                </c:pt>
                <c:pt idx="2">
                  <c:v>8343.33</c:v>
                </c:pt>
                <c:pt idx="3">
                  <c:v>7512.23</c:v>
                </c:pt>
                <c:pt idx="4">
                  <c:v>8866.2800000000007</c:v>
                </c:pt>
                <c:pt idx="5">
                  <c:v>11171.53</c:v>
                </c:pt>
                <c:pt idx="6">
                  <c:v>9097.7999999999811</c:v>
                </c:pt>
                <c:pt idx="7">
                  <c:v>7482.6500000000024</c:v>
                </c:pt>
                <c:pt idx="8">
                  <c:v>7630.7</c:v>
                </c:pt>
                <c:pt idx="10">
                  <c:v>76851.7</c:v>
                </c:pt>
              </c:numCache>
            </c:numRef>
          </c:val>
        </c:ser>
        <c:ser>
          <c:idx val="16"/>
          <c:order val="16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[1]Финансир.!$S$10:$S$20</c:f>
              <c:numCache>
                <c:formatCode>General</c:formatCode>
                <c:ptCount val="11"/>
                <c:pt idx="0">
                  <c:v>-23.4</c:v>
                </c:pt>
                <c:pt idx="1">
                  <c:v>-22.3</c:v>
                </c:pt>
                <c:pt idx="2">
                  <c:v>-18.8</c:v>
                </c:pt>
                <c:pt idx="3">
                  <c:v>-14.2</c:v>
                </c:pt>
                <c:pt idx="4">
                  <c:v>-29.7</c:v>
                </c:pt>
                <c:pt idx="5">
                  <c:v>-18.2</c:v>
                </c:pt>
                <c:pt idx="6">
                  <c:v>-39.9</c:v>
                </c:pt>
                <c:pt idx="7">
                  <c:v>-0.5</c:v>
                </c:pt>
                <c:pt idx="8">
                  <c:v>-15.4</c:v>
                </c:pt>
                <c:pt idx="10">
                  <c:v>-22.1</c:v>
                </c:pt>
              </c:numCache>
            </c:numRef>
          </c:val>
        </c:ser>
        <c:ser>
          <c:idx val="17"/>
          <c:order val="17"/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[1]Финансир.!$T$10:$T$20</c:f>
              <c:numCache>
                <c:formatCode>General</c:formatCode>
                <c:ptCount val="11"/>
                <c:pt idx="0">
                  <c:v>60.3</c:v>
                </c:pt>
                <c:pt idx="1">
                  <c:v>37.6</c:v>
                </c:pt>
                <c:pt idx="2">
                  <c:v>60.9</c:v>
                </c:pt>
                <c:pt idx="3">
                  <c:v>73.8</c:v>
                </c:pt>
                <c:pt idx="4">
                  <c:v>63.7</c:v>
                </c:pt>
                <c:pt idx="5">
                  <c:v>47.4</c:v>
                </c:pt>
                <c:pt idx="6">
                  <c:v>36</c:v>
                </c:pt>
                <c:pt idx="7">
                  <c:v>77.7</c:v>
                </c:pt>
                <c:pt idx="8">
                  <c:v>43.5</c:v>
                </c:pt>
                <c:pt idx="10">
                  <c:v>50.7</c:v>
                </c:pt>
              </c:numCache>
            </c:numRef>
          </c:val>
        </c:ser>
        <c:ser>
          <c:idx val="18"/>
          <c:order val="18"/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[1]Финансир.!$U$10:$U$20</c:f>
              <c:numCache>
                <c:formatCode>General</c:formatCode>
                <c:ptCount val="11"/>
                <c:pt idx="0">
                  <c:v>6227.2</c:v>
                </c:pt>
                <c:pt idx="1">
                  <c:v>23850.400000000001</c:v>
                </c:pt>
                <c:pt idx="2">
                  <c:v>7994.9</c:v>
                </c:pt>
                <c:pt idx="3">
                  <c:v>3527.8</c:v>
                </c:pt>
                <c:pt idx="4">
                  <c:v>7440.1</c:v>
                </c:pt>
                <c:pt idx="5">
                  <c:v>17072.400000000001</c:v>
                </c:pt>
                <c:pt idx="6">
                  <c:v>22442.9</c:v>
                </c:pt>
                <c:pt idx="7">
                  <c:v>4954.6000000000004</c:v>
                </c:pt>
                <c:pt idx="8">
                  <c:v>16476</c:v>
                </c:pt>
                <c:pt idx="10">
                  <c:v>109986.3</c:v>
                </c:pt>
              </c:numCache>
            </c:numRef>
          </c:val>
        </c:ser>
        <c:ser>
          <c:idx val="19"/>
          <c:order val="19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[1]Финансир.!$V$10:$V$20</c:f>
              <c:numCache>
                <c:formatCode>General</c:formatCode>
                <c:ptCount val="11"/>
                <c:pt idx="0">
                  <c:v>4464.9000000000005</c:v>
                </c:pt>
                <c:pt idx="1">
                  <c:v>16529</c:v>
                </c:pt>
                <c:pt idx="2">
                  <c:v>5360</c:v>
                </c:pt>
                <c:pt idx="3">
                  <c:v>2666</c:v>
                </c:pt>
                <c:pt idx="4">
                  <c:v>5050</c:v>
                </c:pt>
                <c:pt idx="5">
                  <c:v>12412</c:v>
                </c:pt>
                <c:pt idx="6">
                  <c:v>16160.2</c:v>
                </c:pt>
                <c:pt idx="7">
                  <c:v>2145.1999999999998</c:v>
                </c:pt>
                <c:pt idx="8">
                  <c:v>9905</c:v>
                </c:pt>
                <c:pt idx="10">
                  <c:v>74692.3</c:v>
                </c:pt>
              </c:numCache>
            </c:numRef>
          </c:val>
        </c:ser>
        <c:ser>
          <c:idx val="20"/>
          <c:order val="20"/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[1]Финансир.!$X$10:$X$20</c:f>
              <c:numCache>
                <c:formatCode>General</c:formatCode>
                <c:ptCount val="11"/>
                <c:pt idx="0">
                  <c:v>139</c:v>
                </c:pt>
                <c:pt idx="1">
                  <c:v>144</c:v>
                </c:pt>
                <c:pt idx="2">
                  <c:v>149</c:v>
                </c:pt>
                <c:pt idx="3">
                  <c:v>132</c:v>
                </c:pt>
                <c:pt idx="4">
                  <c:v>147</c:v>
                </c:pt>
                <c:pt idx="5">
                  <c:v>138</c:v>
                </c:pt>
                <c:pt idx="6">
                  <c:v>139</c:v>
                </c:pt>
                <c:pt idx="7">
                  <c:v>231</c:v>
                </c:pt>
                <c:pt idx="8">
                  <c:v>166</c:v>
                </c:pt>
                <c:pt idx="10">
                  <c:v>147.30000000000001</c:v>
                </c:pt>
              </c:numCache>
            </c:numRef>
          </c:val>
        </c:ser>
        <c:ser>
          <c:idx val="21"/>
          <c:order val="21"/>
          <c:tx>
            <c:v>Собственные средства</c:v>
          </c:tx>
          <c:spPr>
            <a:solidFill>
              <a:srgbClr val="FF99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[1]Финансир.!$Y$10:$Y$20</c:f>
              <c:numCache>
                <c:formatCode>General</c:formatCode>
                <c:ptCount val="11"/>
                <c:pt idx="0">
                  <c:v>39.700000000000003</c:v>
                </c:pt>
                <c:pt idx="1">
                  <c:v>62.4</c:v>
                </c:pt>
                <c:pt idx="2">
                  <c:v>39.1</c:v>
                </c:pt>
                <c:pt idx="3">
                  <c:v>26.2</c:v>
                </c:pt>
                <c:pt idx="4">
                  <c:v>36.300000000000004</c:v>
                </c:pt>
                <c:pt idx="5">
                  <c:v>52.6</c:v>
                </c:pt>
                <c:pt idx="6">
                  <c:v>64</c:v>
                </c:pt>
                <c:pt idx="7">
                  <c:v>22.3</c:v>
                </c:pt>
                <c:pt idx="8">
                  <c:v>56.5</c:v>
                </c:pt>
                <c:pt idx="10">
                  <c:v>49.3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981440"/>
        <c:axId val="87232512"/>
      </c:barChart>
      <c:catAx>
        <c:axId val="8598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723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2325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98144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856" cy="497286"/>
          </a:xfrm>
          <a:prstGeom prst="rect">
            <a:avLst/>
          </a:prstGeom>
        </p:spPr>
        <p:txBody>
          <a:bodyPr vert="horz" lIns="91899" tIns="45951" rIns="91899" bIns="4595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560" y="0"/>
            <a:ext cx="2972856" cy="497286"/>
          </a:xfrm>
          <a:prstGeom prst="rect">
            <a:avLst/>
          </a:prstGeom>
        </p:spPr>
        <p:txBody>
          <a:bodyPr vert="horz" lIns="91899" tIns="45951" rIns="91899" bIns="4595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6DB2CB-F21D-47D8-892A-B0B09011F9B8}" type="datetimeFigureOut">
              <a:rPr lang="ru-RU"/>
              <a:pPr>
                <a:defRPr/>
              </a:pPr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99" tIns="45951" rIns="91899" bIns="4595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1839"/>
            <a:ext cx="5486400" cy="4478720"/>
          </a:xfrm>
          <a:prstGeom prst="rect">
            <a:avLst/>
          </a:prstGeom>
        </p:spPr>
        <p:txBody>
          <a:bodyPr vert="horz" lIns="91899" tIns="45951" rIns="91899" bIns="4595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411"/>
            <a:ext cx="2972856" cy="497285"/>
          </a:xfrm>
          <a:prstGeom prst="rect">
            <a:avLst/>
          </a:prstGeom>
        </p:spPr>
        <p:txBody>
          <a:bodyPr vert="horz" lIns="91899" tIns="45951" rIns="91899" bIns="4595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560" y="9448411"/>
            <a:ext cx="2972856" cy="497285"/>
          </a:xfrm>
          <a:prstGeom prst="rect">
            <a:avLst/>
          </a:prstGeom>
        </p:spPr>
        <p:txBody>
          <a:bodyPr vert="horz" lIns="91899" tIns="45951" rIns="91899" bIns="4595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9D716F-666C-4ED0-AC2F-09FAA5FFF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36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91287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439" y="4953000"/>
            <a:ext cx="9909440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42950" y="1752602"/>
            <a:ext cx="84201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DA06E5-BA2A-4377-8814-39B8ECCEF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481330"/>
            <a:ext cx="89154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F5452-57BF-41DA-95C9-89B7D7CEA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14347" y="274641"/>
            <a:ext cx="1925593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00BB-981F-4F8E-8DBF-B0F23B05C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169C-FF8F-40DF-A523-9B7E7941F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940043" y="3005138"/>
            <a:ext cx="19777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737108" y="3005138"/>
            <a:ext cx="19949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DCC2CE-8C0A-44D1-94A0-F18E3950A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D68B4F-77DE-4667-9ABD-2F4F0AABA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2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95300" y="1444295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1444295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C3AC0A-B561-43A9-AC3B-C47788DFC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1582B6-81FA-4B56-8FFB-D24CFE60C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7A38-4838-4B24-9D3A-A8B4B6A63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25976-C6D4-44AC-B06E-78DA3F8DD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41735" y="5945188"/>
            <a:ext cx="5351992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526256" y="5938838"/>
            <a:ext cx="3998516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9386623" y="4987925"/>
            <a:ext cx="197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9183688" y="4987925"/>
            <a:ext cx="197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B6C7BB-5708-4A6F-924F-D32FAFFBC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41735" y="5945188"/>
            <a:ext cx="5351992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526256" y="5938838"/>
            <a:ext cx="3998516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48113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288477" y="6408739"/>
            <a:ext cx="2079229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744906" y="6408739"/>
            <a:ext cx="254701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367706" y="6408739"/>
            <a:ext cx="3972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035276F-C6B9-4F7A-A5A9-521466E99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55" r:id="rId2"/>
    <p:sldLayoutId id="2147484656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21906"/>
              </p:ext>
            </p:extLst>
          </p:nvPr>
        </p:nvGraphicFramePr>
        <p:xfrm>
          <a:off x="95216" y="897616"/>
          <a:ext cx="9644131" cy="5626152"/>
        </p:xfrm>
        <a:graphic>
          <a:graphicData uri="http://schemas.openxmlformats.org/drawingml/2006/table">
            <a:tbl>
              <a:tblPr/>
              <a:tblGrid>
                <a:gridCol w="609312"/>
                <a:gridCol w="936104"/>
                <a:gridCol w="864096"/>
                <a:gridCol w="929941"/>
                <a:gridCol w="842009"/>
                <a:gridCol w="821221"/>
                <a:gridCol w="803027"/>
                <a:gridCol w="821221"/>
                <a:gridCol w="842009"/>
                <a:gridCol w="756250"/>
                <a:gridCol w="842009"/>
                <a:gridCol w="576932"/>
              </a:tblGrid>
              <a:tr h="4505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 Cyr"/>
                        </a:rPr>
                        <a:t>№ </a:t>
                      </a:r>
                      <a:r>
                        <a:rPr lang="ru-RU" sz="1050" b="0" i="0" u="none" strike="noStrike" dirty="0" err="1">
                          <a:latin typeface="Arial Cyr"/>
                        </a:rPr>
                        <a:t>п</a:t>
                      </a:r>
                      <a:r>
                        <a:rPr lang="ru-RU" sz="1050" b="0" i="0" u="none" strike="noStrike" dirty="0">
                          <a:latin typeface="Arial Cyr"/>
                        </a:rPr>
                        <a:t>/</a:t>
                      </a:r>
                      <a:r>
                        <a:rPr lang="ru-RU" sz="1050" b="0" i="0" u="none" strike="noStrike" dirty="0" err="1">
                          <a:latin typeface="Arial Cyr"/>
                        </a:rPr>
                        <a:t>п</a:t>
                      </a:r>
                      <a:endParaRPr lang="ru-RU" sz="105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  Наименование лесничеств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Arial Cyr"/>
                        </a:rPr>
                        <a:t>2017 </a:t>
                      </a:r>
                      <a:r>
                        <a:rPr lang="ru-RU" sz="1400" b="0" i="0" u="none" strike="noStrike" dirty="0">
                          <a:latin typeface="Arial Cyr"/>
                        </a:rPr>
                        <a:t>год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400" b="0" i="0" u="none" strike="noStrike" dirty="0">
                          <a:latin typeface="Arial Cyr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Arial Cyr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Arial Cyr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 Cyr"/>
                        </a:rPr>
                        <a:t>Изменение к </a:t>
                      </a:r>
                      <a:r>
                        <a:rPr lang="ru-RU" sz="1200" b="0" i="0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200" b="0" i="0" u="none" strike="noStrike" dirty="0">
                          <a:latin typeface="Arial Cyr"/>
                        </a:rPr>
                        <a:t>году (увеличение +, уменьшение 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 Cyr"/>
                        </a:rPr>
                        <a:t>в том числе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 Cyr"/>
                        </a:rPr>
                        <a:t>в том числе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Arial Cyr"/>
                        </a:rPr>
                        <a:t>в том числе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1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незаконная рубка лесных насаждений (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сырорасту</a:t>
                      </a:r>
                      <a:r>
                        <a:rPr lang="en-US" sz="1050" b="0" i="1" u="none" strike="noStrike" dirty="0" smtClean="0">
                          <a:latin typeface="Arial Cyr"/>
                        </a:rPr>
                        <a:t>-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щих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и сухостойных)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нарушение правил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незаконная рубка лесных насаждений (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сырорасту</a:t>
                      </a:r>
                      <a:r>
                        <a:rPr lang="en-US" sz="1050" b="0" i="1" u="none" strike="noStrike" dirty="0" smtClean="0">
                          <a:latin typeface="Arial Cyr"/>
                        </a:rPr>
                        <a:t>-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щих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и сухостойных)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нарушение правил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незаконная рубка лесных насаждений (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сырорасту-щих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и сухостойных)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 smtClean="0">
                          <a:latin typeface="Arial Cyr"/>
                        </a:rPr>
                        <a:t>Наруше-ние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правил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87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Аппарат управления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Грязинское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Times New Roman"/>
                        </a:rPr>
                        <a:t>Данковское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Добровское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1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6.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latin typeface="Times New Roman"/>
                        </a:rPr>
                        <a:t>Елецкое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7.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Задонское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8.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Усманское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9.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Тербунское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2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10.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Чаплыгинское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Липецкое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3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ВСЕГО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44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по управлению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20699"/>
              </p:ext>
            </p:extLst>
          </p:nvPr>
        </p:nvGraphicFramePr>
        <p:xfrm>
          <a:off x="1712640" y="54274"/>
          <a:ext cx="6858048" cy="731520"/>
        </p:xfrm>
        <a:graphic>
          <a:graphicData uri="http://schemas.openxmlformats.org/drawingml/2006/table">
            <a:tbl>
              <a:tblPr/>
              <a:tblGrid>
                <a:gridCol w="6858048"/>
              </a:tblGrid>
              <a:tr h="23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СПРАВКА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о количестве составленных протоколов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за</a:t>
                      </a:r>
                      <a:r>
                        <a:rPr lang="en-US" sz="1600" b="1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2017 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-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2019 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г.г.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по управлению лесного хозяйства Липецкой области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20095" y="0"/>
            <a:ext cx="1029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29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57020"/>
              </p:ext>
            </p:extLst>
          </p:nvPr>
        </p:nvGraphicFramePr>
        <p:xfrm>
          <a:off x="95213" y="714356"/>
          <a:ext cx="9644132" cy="6000791"/>
        </p:xfrm>
        <a:graphic>
          <a:graphicData uri="http://schemas.openxmlformats.org/drawingml/2006/table">
            <a:tbl>
              <a:tblPr/>
              <a:tblGrid>
                <a:gridCol w="410971"/>
                <a:gridCol w="1246614"/>
                <a:gridCol w="832218"/>
                <a:gridCol w="780847"/>
                <a:gridCol w="852766"/>
                <a:gridCol w="1089075"/>
                <a:gridCol w="1089075"/>
                <a:gridCol w="1068526"/>
                <a:gridCol w="1137020"/>
                <a:gridCol w="1137020"/>
              </a:tblGrid>
              <a:tr h="746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№ п.п.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лесничеств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Численность государственных лесных инспекторов, человек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Количество составленных протоколов на 1 инспектора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Динамика количества протоколов на 1 инспектора к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году (увеличение +, уменьшение -)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Динамика количества протоколов на 1 инспектора к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году (увеличение +, уменьшение -)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22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7026" marR="7026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8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Аппарат управления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Грязинское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28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28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28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3.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Данковское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26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26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26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4.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Добровское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5.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Донское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6.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Елецкое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73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7.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Задонское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8.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Усманское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9.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Тербунское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10.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Чаплыгинское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11.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Липецкое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11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ВСЕГО   по управлению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237</a:t>
                      </a: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236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236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026" marR="7026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7227"/>
              </p:ext>
            </p:extLst>
          </p:nvPr>
        </p:nvGraphicFramePr>
        <p:xfrm>
          <a:off x="238092" y="142852"/>
          <a:ext cx="9072626" cy="501732"/>
        </p:xfrm>
        <a:graphic>
          <a:graphicData uri="http://schemas.openxmlformats.org/drawingml/2006/table">
            <a:tbl>
              <a:tblPr/>
              <a:tblGrid>
                <a:gridCol w="9072626"/>
              </a:tblGrid>
              <a:tr h="175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Сведения о количестве составленных протоколов на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инспектора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в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2017-2019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г.г.</a:t>
                      </a:r>
                    </a:p>
                  </a:txBody>
                  <a:tcPr marL="7026" marR="7026" marT="7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по управлению лесного хозяйства Липецкой области</a:t>
                      </a:r>
                    </a:p>
                  </a:txBody>
                  <a:tcPr marL="7026" marR="7026" marT="7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820095" y="0"/>
            <a:ext cx="1029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30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24862"/>
              </p:ext>
            </p:extLst>
          </p:nvPr>
        </p:nvGraphicFramePr>
        <p:xfrm>
          <a:off x="95214" y="928669"/>
          <a:ext cx="9553140" cy="5747952"/>
        </p:xfrm>
        <a:graphic>
          <a:graphicData uri="http://schemas.openxmlformats.org/drawingml/2006/table">
            <a:tbl>
              <a:tblPr/>
              <a:tblGrid>
                <a:gridCol w="266818"/>
                <a:gridCol w="1067273"/>
                <a:gridCol w="661348"/>
                <a:gridCol w="603266"/>
                <a:gridCol w="603266"/>
                <a:gridCol w="603266"/>
                <a:gridCol w="678675"/>
                <a:gridCol w="603266"/>
                <a:gridCol w="678675"/>
                <a:gridCol w="678675"/>
                <a:gridCol w="696913"/>
                <a:gridCol w="603266"/>
                <a:gridCol w="563283"/>
                <a:gridCol w="671985"/>
                <a:gridCol w="573165"/>
              </a:tblGrid>
              <a:tr h="4001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 Cyr"/>
                        </a:rPr>
                        <a:t>№ </a:t>
                      </a:r>
                      <a:r>
                        <a:rPr lang="ru-RU" sz="1100" b="1" i="0" u="none" strike="noStrike" dirty="0" err="1">
                          <a:latin typeface="Arial Cyr"/>
                        </a:rPr>
                        <a:t>п</a:t>
                      </a:r>
                      <a:r>
                        <a:rPr lang="ru-RU" sz="1100" b="1" i="0" u="none" strike="noStrike" dirty="0">
                          <a:latin typeface="Arial Cyr"/>
                        </a:rPr>
                        <a:t>/</a:t>
                      </a:r>
                      <a:r>
                        <a:rPr lang="ru-RU" sz="1100" b="1" i="0" u="none" strike="noStrike" dirty="0" err="1">
                          <a:latin typeface="Arial Cyr"/>
                        </a:rPr>
                        <a:t>п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latin typeface="Arial Cyr"/>
                        </a:rPr>
                        <a:t>  </a:t>
                      </a:r>
                      <a:r>
                        <a:rPr lang="ru-RU" sz="1100" b="1" i="1" u="none" strike="noStrike" dirty="0" err="1" smtClean="0">
                          <a:latin typeface="Arial Cyr"/>
                        </a:rPr>
                        <a:t>Наимено-вание</a:t>
                      </a:r>
                      <a:r>
                        <a:rPr lang="ru-RU" sz="1100" b="1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100" b="1" i="1" u="none" strike="noStrike" dirty="0">
                          <a:latin typeface="Arial Cyr"/>
                        </a:rPr>
                        <a:t>лесничеств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 Cyr"/>
                        </a:rPr>
                        <a:t> Незаконные рубки леса по годам: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 Cyr"/>
                        </a:rPr>
                        <a:t>Число случаев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 Cyr"/>
                        </a:rPr>
                        <a:t>Масса, плот. куб. 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 Cyr"/>
                        </a:rPr>
                        <a:t>Ущерб, тыс.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 Cyr"/>
                        </a:rPr>
                        <a:t>Возмещено, тыс.руб.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 Cyr"/>
                        </a:rPr>
                        <a:t>Выявляемость нарушений,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2017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2017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2017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2019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2017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2019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Грязинское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11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39,1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474,1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Данковское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15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6,3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Добровское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15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424,6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5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5.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Елецкое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10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7,8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6.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Задонское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6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7.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Усманское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13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39,2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194,1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8.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latin typeface="Arial Cyr"/>
                        </a:rPr>
                        <a:t>Тербунское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23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83,3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9.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1" u="none" strike="noStrike" dirty="0" err="1">
                          <a:latin typeface="Arial Cyr"/>
                        </a:rPr>
                        <a:t>Чаплыгинское</a:t>
                      </a:r>
                      <a:endParaRPr lang="ru-RU" sz="1050" b="1" i="1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8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584,5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10.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latin typeface="Arial Cyr"/>
                        </a:rPr>
                        <a:t>Липецкое</a:t>
                      </a:r>
                    </a:p>
                    <a:p>
                      <a:pPr algn="ctr" fontAlgn="b"/>
                      <a:r>
                        <a:rPr lang="ru-RU" sz="1100" b="1" i="1" u="none" strike="noStrike" dirty="0" smtClean="0">
                          <a:latin typeface="Arial Cyr"/>
                        </a:rPr>
                        <a:t>городское</a:t>
                      </a:r>
                      <a:endParaRPr lang="ru-RU" sz="1100" b="1" i="1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11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24,6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125,2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1389,3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6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ВСЕГО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117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90,8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53,8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2"/>
                          </a:solidFill>
                          <a:latin typeface="Arial Cyr"/>
                        </a:rPr>
                        <a:t>113,6</a:t>
                      </a:r>
                      <a:endParaRPr lang="ru-RU" sz="1600" b="1" i="0" u="none" strike="noStrike" dirty="0">
                        <a:solidFill>
                          <a:schemeClr val="accent2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520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422,5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2"/>
                          </a:solidFill>
                          <a:latin typeface="Arial Cyr"/>
                        </a:rPr>
                        <a:t>3019</a:t>
                      </a:r>
                      <a:endParaRPr lang="ru-RU" sz="1600" b="1" i="0" u="none" strike="noStrike" dirty="0">
                        <a:solidFill>
                          <a:schemeClr val="accent2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178,5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310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по управлению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Chart 4"/>
          <p:cNvGraphicFramePr>
            <a:graphicFrameLocks/>
          </p:cNvGraphicFramePr>
          <p:nvPr/>
        </p:nvGraphicFramePr>
        <p:xfrm>
          <a:off x="9734550" y="1676400"/>
          <a:ext cx="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5731"/>
              </p:ext>
            </p:extLst>
          </p:nvPr>
        </p:nvGraphicFramePr>
        <p:xfrm>
          <a:off x="1523976" y="142852"/>
          <a:ext cx="6604000" cy="731520"/>
        </p:xfrm>
        <a:graphic>
          <a:graphicData uri="http://schemas.openxmlformats.org/drawingml/2006/table">
            <a:tbl>
              <a:tblPr/>
              <a:tblGrid>
                <a:gridCol w="174470"/>
                <a:gridCol w="6429530"/>
              </a:tblGrid>
              <a:tr h="135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СПРАВКА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о незаконных рубках за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2017 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-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2019 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г.г.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57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по управлению лесного хозяйства Липецкой области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820094" y="0"/>
            <a:ext cx="1029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31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407678"/>
              </p:ext>
            </p:extLst>
          </p:nvPr>
        </p:nvGraphicFramePr>
        <p:xfrm>
          <a:off x="166654" y="928669"/>
          <a:ext cx="9572692" cy="5740690"/>
        </p:xfrm>
        <a:graphic>
          <a:graphicData uri="http://schemas.openxmlformats.org/drawingml/2006/table">
            <a:tbl>
              <a:tblPr/>
              <a:tblGrid>
                <a:gridCol w="3957426"/>
                <a:gridCol w="1283488"/>
                <a:gridCol w="1283488"/>
                <a:gridCol w="1533058"/>
                <a:gridCol w="1515232"/>
              </a:tblGrid>
              <a:tr h="673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лесонарушений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 изм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47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Незаконные рубки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куб.м.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90,8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113,6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т. ч.         выявленные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куб.м.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113,6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47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 не выявленные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куб.м.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81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Ущерб: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4394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выявлено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422,5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3019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взыскано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148,9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178,5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223" marR="9223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23" marR="9223" marT="9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95414" y="0"/>
          <a:ext cx="6604000" cy="841406"/>
        </p:xfrm>
        <a:graphic>
          <a:graphicData uri="http://schemas.openxmlformats.org/drawingml/2006/table">
            <a:tbl>
              <a:tblPr/>
              <a:tblGrid>
                <a:gridCol w="6604000"/>
              </a:tblGrid>
              <a:tr h="2213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Arial Cyr"/>
                        </a:rPr>
                        <a:t>Анализ</a:t>
                      </a:r>
                    </a:p>
                  </a:txBody>
                  <a:tcPr marL="9223" marR="9223" marT="9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Arial Cyr"/>
                        </a:rPr>
                        <a:t> незаконных рубок, совершенных в лесничествах Липецкой области</a:t>
                      </a:r>
                    </a:p>
                  </a:txBody>
                  <a:tcPr marL="9223" marR="9223" marT="9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820095" y="0"/>
            <a:ext cx="1029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32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10957</TotalTime>
  <Words>899</Words>
  <Application>Microsoft Office PowerPoint</Application>
  <PresentationFormat>Лист A4 (210x297 мм)</PresentationFormat>
  <Paragraphs>590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762</cp:revision>
  <cp:lastPrinted>2020-02-19T08:07:04Z</cp:lastPrinted>
  <dcterms:created xsi:type="dcterms:W3CDTF">2008-10-14T07:27:23Z</dcterms:created>
  <dcterms:modified xsi:type="dcterms:W3CDTF">2020-02-19T10:59:32Z</dcterms:modified>
</cp:coreProperties>
</file>