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690" r:id="rId2"/>
    <p:sldId id="691" r:id="rId3"/>
    <p:sldId id="692" r:id="rId4"/>
    <p:sldId id="693" r:id="rId5"/>
    <p:sldId id="694" r:id="rId6"/>
    <p:sldId id="695" r:id="rId7"/>
    <p:sldId id="688" r:id="rId8"/>
    <p:sldId id="684" r:id="rId9"/>
  </p:sldIdLst>
  <p:sldSz cx="12192000" cy="6858000"/>
  <p:notesSz cx="6888163" cy="10020300"/>
  <p:embeddedFontLst>
    <p:embeddedFont>
      <p:font typeface="Arial Cyr" pitchFamily="34" charset="0"/>
      <p:regular r:id="rId11"/>
      <p:bold r:id="rId12"/>
      <p:italic r:id="rId13"/>
      <p:boldItalic r:id="rId14"/>
    </p:embeddedFont>
    <p:embeddedFont>
      <p:font typeface="Arial Narrow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Gotham Pro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A9E"/>
    <a:srgbClr val="F7CAAB"/>
    <a:srgbClr val="517F35"/>
    <a:srgbClr val="6B9250"/>
    <a:srgbClr val="7AA65D"/>
    <a:srgbClr val="345222"/>
    <a:srgbClr val="F4B183"/>
    <a:srgbClr val="A8C595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-20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45663536178333E-2"/>
          <c:y val="0.13011828885296597"/>
          <c:w val="0.85417612746660854"/>
          <c:h val="0.713368136484409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452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87.2</c:v>
                </c:pt>
                <c:pt idx="1">
                  <c:v>81.7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A8C5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</c:v>
                </c:pt>
                <c:pt idx="1">
                  <c:v>41.9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12.6</c:v>
                </c:pt>
                <c:pt idx="1">
                  <c:v>11.3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700288"/>
        <c:axId val="184218752"/>
      </c:barChart>
      <c:catAx>
        <c:axId val="20270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218752"/>
        <c:crosses val="autoZero"/>
        <c:auto val="1"/>
        <c:lblAlgn val="ctr"/>
        <c:lblOffset val="100"/>
        <c:noMultiLvlLbl val="0"/>
      </c:catAx>
      <c:valAx>
        <c:axId val="184218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270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78634543192113E-2"/>
          <c:y val="8.7279516598896198E-2"/>
          <c:w val="0.93422906798004834"/>
          <c:h val="0.55677793520327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Затраты</c:v>
                </c:pt>
              </c:strCache>
            </c:strRef>
          </c:tx>
          <c:spPr>
            <a:solidFill>
              <a:srgbClr val="A8C595"/>
            </a:solidFill>
          </c:spPr>
          <c:invertIfNegative val="0"/>
          <c:dLbls>
            <c:dLbl>
              <c:idx val="0"/>
              <c:layout>
                <c:manualLayout>
                  <c:x val="3.0967991550857011E-3"/>
                  <c:y val="-1.3785668699659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280212483399718E-3"/>
                  <c:y val="-1.1794529270121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Данковский</c:v>
                </c:pt>
                <c:pt idx="1">
                  <c:v>Добровский</c:v>
                </c:pt>
                <c:pt idx="2">
                  <c:v>Донской</c:v>
                </c:pt>
                <c:pt idx="3">
                  <c:v>Елецкий</c:v>
                </c:pt>
                <c:pt idx="4">
                  <c:v>Задонский</c:v>
                </c:pt>
                <c:pt idx="5">
                  <c:v>Куликовский</c:v>
                </c:pt>
                <c:pt idx="6">
                  <c:v>Ленинский</c:v>
                </c:pt>
                <c:pt idx="7">
                  <c:v>Тербунский</c:v>
                </c:pt>
                <c:pt idx="8">
                  <c:v>Хлевенский</c:v>
                </c:pt>
                <c:pt idx="9">
                  <c:v>Чаплыгинский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3300</c:v>
                </c:pt>
                <c:pt idx="1">
                  <c:v>29000</c:v>
                </c:pt>
                <c:pt idx="2">
                  <c:v>5446</c:v>
                </c:pt>
                <c:pt idx="3">
                  <c:v>8600</c:v>
                </c:pt>
                <c:pt idx="4">
                  <c:v>4000</c:v>
                </c:pt>
                <c:pt idx="5">
                  <c:v>24294</c:v>
                </c:pt>
                <c:pt idx="6">
                  <c:v>18100</c:v>
                </c:pt>
                <c:pt idx="7">
                  <c:v>6768</c:v>
                </c:pt>
                <c:pt idx="8">
                  <c:v>7000</c:v>
                </c:pt>
                <c:pt idx="9">
                  <c:v>21800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345222"/>
            </a:solidFill>
          </c:spPr>
          <c:invertIfNegative val="0"/>
          <c:dLbls>
            <c:dLbl>
              <c:idx val="0"/>
              <c:layout>
                <c:manualLayout>
                  <c:x val="3.6843701310244697E-3"/>
                  <c:y val="-6.6528574708220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501490102581797E-3"/>
                  <c:y val="-3.1808080905641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205885120933661E-2"/>
                  <c:y val="-1.4286425406939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752465204797667E-3"/>
                  <c:y val="-1.935045762773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9445995545377544E-3"/>
                  <c:y val="-9.4356234160968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6559379280778231E-3"/>
                  <c:y val="-1.221244566158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6559379280778231E-3"/>
                  <c:y val="-1.082366305760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3120849933598925E-3"/>
                  <c:y val="-9.4356234160968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Данковский</c:v>
                </c:pt>
                <c:pt idx="1">
                  <c:v>Добровский</c:v>
                </c:pt>
                <c:pt idx="2">
                  <c:v>Донской</c:v>
                </c:pt>
                <c:pt idx="3">
                  <c:v>Елецкий</c:v>
                </c:pt>
                <c:pt idx="4">
                  <c:v>Задонский</c:v>
                </c:pt>
                <c:pt idx="5">
                  <c:v>Куликовский</c:v>
                </c:pt>
                <c:pt idx="6">
                  <c:v>Ленинский</c:v>
                </c:pt>
                <c:pt idx="7">
                  <c:v>Тербунский</c:v>
                </c:pt>
                <c:pt idx="8">
                  <c:v>Хлевенский</c:v>
                </c:pt>
                <c:pt idx="9">
                  <c:v>Чаплыгинский</c:v>
                </c:pt>
              </c:strCache>
            </c:strRef>
          </c:cat>
          <c:val>
            <c:numRef>
              <c:f>Лист1!$C$2:$C$11</c:f>
              <c:numCache>
                <c:formatCode>0</c:formatCode>
                <c:ptCount val="10"/>
                <c:pt idx="0">
                  <c:v>2122</c:v>
                </c:pt>
                <c:pt idx="1">
                  <c:v>29043</c:v>
                </c:pt>
                <c:pt idx="2">
                  <c:v>7278</c:v>
                </c:pt>
                <c:pt idx="3">
                  <c:v>4502</c:v>
                </c:pt>
                <c:pt idx="4">
                  <c:v>4881</c:v>
                </c:pt>
                <c:pt idx="5">
                  <c:v>29362</c:v>
                </c:pt>
                <c:pt idx="6">
                  <c:v>21268</c:v>
                </c:pt>
                <c:pt idx="7">
                  <c:v>6559</c:v>
                </c:pt>
                <c:pt idx="8">
                  <c:v>7749</c:v>
                </c:pt>
                <c:pt idx="9">
                  <c:v>22182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4095104"/>
        <c:axId val="184096640"/>
      </c:barChart>
      <c:catAx>
        <c:axId val="18409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096640"/>
        <c:crosses val="autoZero"/>
        <c:auto val="1"/>
        <c:lblAlgn val="ctr"/>
        <c:lblOffset val="300"/>
        <c:noMultiLvlLbl val="0"/>
      </c:catAx>
      <c:valAx>
        <c:axId val="1840966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8409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60353889456824E-2"/>
          <c:y val="0.11044473387333882"/>
          <c:w val="0.92461876431325452"/>
          <c:h val="0.60489483511280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год,руб.</c:v>
                </c:pt>
              </c:strCache>
            </c:strRef>
          </c:tx>
          <c:spPr>
            <a:solidFill>
              <a:srgbClr val="517F35"/>
            </a:solidFill>
          </c:spPr>
          <c:invertIfNegative val="0"/>
          <c:dLbls>
            <c:dLbl>
              <c:idx val="6"/>
              <c:layout>
                <c:manualLayout>
                  <c:x val="-1.43826198157167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Данковский</c:v>
                </c:pt>
                <c:pt idx="1">
                  <c:v>Добровский</c:v>
                </c:pt>
                <c:pt idx="2">
                  <c:v>Донской</c:v>
                </c:pt>
                <c:pt idx="3">
                  <c:v>Елецкий</c:v>
                </c:pt>
                <c:pt idx="4">
                  <c:v>Задонский</c:v>
                </c:pt>
                <c:pt idx="5">
                  <c:v>Куликовский</c:v>
                </c:pt>
                <c:pt idx="6">
                  <c:v>Ленинский</c:v>
                </c:pt>
                <c:pt idx="7">
                  <c:v>Тербунский</c:v>
                </c:pt>
                <c:pt idx="8">
                  <c:v>Хлевенский</c:v>
                </c:pt>
                <c:pt idx="9">
                  <c:v>Чаплыгинский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19402</c:v>
                </c:pt>
                <c:pt idx="1">
                  <c:v>27800</c:v>
                </c:pt>
                <c:pt idx="2">
                  <c:v>23143</c:v>
                </c:pt>
                <c:pt idx="3">
                  <c:v>20819</c:v>
                </c:pt>
                <c:pt idx="4">
                  <c:v>20334</c:v>
                </c:pt>
                <c:pt idx="5">
                  <c:v>27723</c:v>
                </c:pt>
                <c:pt idx="6">
                  <c:v>30656</c:v>
                </c:pt>
                <c:pt idx="7">
                  <c:v>26144</c:v>
                </c:pt>
                <c:pt idx="8">
                  <c:v>29719</c:v>
                </c:pt>
                <c:pt idx="9">
                  <c:v>26894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год, руб.</c:v>
                </c:pt>
              </c:strCache>
            </c:strRef>
          </c:tx>
          <c:spPr>
            <a:solidFill>
              <a:srgbClr val="B0CA9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Данковский</c:v>
                </c:pt>
                <c:pt idx="1">
                  <c:v>Добровский</c:v>
                </c:pt>
                <c:pt idx="2">
                  <c:v>Донской</c:v>
                </c:pt>
                <c:pt idx="3">
                  <c:v>Елецкий</c:v>
                </c:pt>
                <c:pt idx="4">
                  <c:v>Задонский</c:v>
                </c:pt>
                <c:pt idx="5">
                  <c:v>Куликовский</c:v>
                </c:pt>
                <c:pt idx="6">
                  <c:v>Ленинский</c:v>
                </c:pt>
                <c:pt idx="7">
                  <c:v>Тербунский</c:v>
                </c:pt>
                <c:pt idx="8">
                  <c:v>Хлевенский</c:v>
                </c:pt>
                <c:pt idx="9">
                  <c:v>Чаплыгинский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19964</c:v>
                </c:pt>
                <c:pt idx="1">
                  <c:v>28335</c:v>
                </c:pt>
                <c:pt idx="2">
                  <c:v>22199</c:v>
                </c:pt>
                <c:pt idx="3">
                  <c:v>20562</c:v>
                </c:pt>
                <c:pt idx="4">
                  <c:v>17839</c:v>
                </c:pt>
                <c:pt idx="5">
                  <c:v>23761</c:v>
                </c:pt>
                <c:pt idx="6">
                  <c:v>30580</c:v>
                </c:pt>
                <c:pt idx="7">
                  <c:v>25667</c:v>
                </c:pt>
                <c:pt idx="8">
                  <c:v>28877</c:v>
                </c:pt>
                <c:pt idx="9">
                  <c:v>24712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65901952"/>
        <c:axId val="266146560"/>
      </c:barChart>
      <c:catAx>
        <c:axId val="265901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6146560"/>
        <c:crosses val="autoZero"/>
        <c:auto val="1"/>
        <c:lblAlgn val="ctr"/>
        <c:lblOffset val="150"/>
        <c:noMultiLvlLbl val="0"/>
      </c:catAx>
      <c:valAx>
        <c:axId val="2661465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26590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0.20879</cdr:x>
      <cdr:y>0.09599</cdr:y>
    </cdr:from>
    <cdr:to>
      <cdr:x>0.39648</cdr:x>
      <cdr:y>0.19767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807422" y="259130"/>
          <a:ext cx="725824" cy="2744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50000"/>
                </a:schemeClr>
              </a:solidFill>
            </a:rPr>
            <a:t>138,7</a:t>
          </a:r>
          <a:endParaRPr lang="ru-RU" sz="18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0.63642</cdr:x>
      <cdr:y>0.10158</cdr:y>
    </cdr:from>
    <cdr:to>
      <cdr:x>0.82412</cdr:x>
      <cdr:y>0.20326</cdr:y>
    </cdr:to>
    <cdr:sp macro="" textlink="">
      <cdr:nvSpPr>
        <cdr:cNvPr id="3" name="TextBox 12"/>
        <cdr:cNvSpPr txBox="1"/>
      </cdr:nvSpPr>
      <cdr:spPr>
        <a:xfrm xmlns:a="http://schemas.openxmlformats.org/drawingml/2006/main">
          <a:off x="2461130" y="274221"/>
          <a:ext cx="725863" cy="2744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134,9</a:t>
          </a:r>
          <a:endParaRPr lang="ru-RU" sz="18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0.3886</cdr:x>
      <cdr:y>0.32365</cdr:y>
    </cdr:from>
    <cdr:to>
      <cdr:x>0.57844</cdr:x>
      <cdr:y>0.42533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58983" y="1175657"/>
          <a:ext cx="81043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lvl="0"/>
          <a:r>
            <a:rPr lang="ru-RU" sz="1800" b="1" dirty="0" smtClean="0">
              <a:solidFill>
                <a:schemeClr val="tx1"/>
              </a:solidFill>
              <a:latin typeface="Calibri" pitchFamily="34" charset="0"/>
            </a:rPr>
            <a:t>28%</a:t>
          </a:r>
          <a:endParaRPr lang="ru-RU" sz="1800" b="1" dirty="0">
            <a:solidFill>
              <a:schemeClr val="tx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0.3886</cdr:x>
      <cdr:y>0.561</cdr:y>
    </cdr:from>
    <cdr:to>
      <cdr:x>0.57844</cdr:x>
      <cdr:y>0.66267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658982" y="2037805"/>
          <a:ext cx="81043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/>
          <a:r>
            <a:rPr lang="ru-RU" sz="1800" b="1" dirty="0" smtClean="0">
              <a:solidFill>
                <a:schemeClr val="tx1"/>
              </a:solidFill>
              <a:latin typeface="+mn-lt"/>
            </a:rPr>
            <a:t>63%</a:t>
          </a:r>
          <a:endParaRPr lang="ru-RU" sz="1800" b="1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0.81016</cdr:x>
      <cdr:y>0.20858</cdr:y>
    </cdr:from>
    <cdr:to>
      <cdr:x>1</cdr:x>
      <cdr:y>0.31025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762102" y="757645"/>
          <a:ext cx="81043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/>
          <a:r>
            <a:rPr lang="ru-RU" sz="1800" b="1" dirty="0" smtClean="0">
              <a:solidFill>
                <a:schemeClr val="tx1"/>
              </a:solidFill>
            </a:rPr>
            <a:t>8,4%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0.81016</cdr:x>
      <cdr:y>0.33444</cdr:y>
    </cdr:from>
    <cdr:to>
      <cdr:x>1</cdr:x>
      <cdr:y>0.43612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461657" y="1214846"/>
          <a:ext cx="81043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/>
          <a:r>
            <a:rPr lang="ru-RU" sz="1800" b="1" dirty="0" smtClean="0">
              <a:solidFill>
                <a:schemeClr val="tx1"/>
              </a:solidFill>
            </a:rPr>
            <a:t>31%</a:t>
          </a:r>
          <a:endParaRPr lang="ru-RU" sz="18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0.84956</cdr:x>
      <cdr:y>0.293</cdr:y>
    </cdr:from>
    <cdr:to>
      <cdr:x>0.92478</cdr:x>
      <cdr:y>0.44461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276350"/>
          <a:ext cx="647700" cy="66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0.26693</cdr:x>
      <cdr:y>0.38939</cdr:y>
    </cdr:from>
    <cdr:to>
      <cdr:x>0.37849</cdr:x>
      <cdr:y>0.64404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52700" y="1806070"/>
          <a:ext cx="1066800" cy="1181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0.06198</cdr:x>
      <cdr:y>0.6577</cdr:y>
    </cdr:from>
    <cdr:to>
      <cdr:x>0.1468</cdr:x>
      <cdr:y>0.72594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65544" y="2869440"/>
          <a:ext cx="637153" cy="2977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b="1" dirty="0" smtClean="0">
              <a:solidFill>
                <a:srgbClr val="C00000"/>
              </a:solidFill>
            </a:rPr>
            <a:t>64%                               </a:t>
          </a:r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0.1535</cdr:x>
      <cdr:y>0.65356</cdr:y>
    </cdr:from>
    <cdr:to>
      <cdr:x>0.24219</cdr:x>
      <cdr:y>0.7279</cdr:y>
    </cdr:to>
    <cdr:sp macro="" textlink="">
      <cdr:nvSpPr>
        <cdr:cNvPr id="15" name="TextBox 2"/>
        <cdr:cNvSpPr txBox="1"/>
      </cdr:nvSpPr>
      <cdr:spPr>
        <a:xfrm xmlns:a="http://schemas.openxmlformats.org/drawingml/2006/main">
          <a:off x="1153012" y="2851374"/>
          <a:ext cx="666160" cy="3243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345222"/>
              </a:solidFill>
            </a:rPr>
            <a:t>100%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0.24219</cdr:x>
      <cdr:y>0.64859</cdr:y>
    </cdr:from>
    <cdr:to>
      <cdr:x>0.33087</cdr:x>
      <cdr:y>0.70942</cdr:y>
    </cdr:to>
    <cdr:sp macro="" textlink="">
      <cdr:nvSpPr>
        <cdr:cNvPr id="16" name="TextBox 3"/>
        <cdr:cNvSpPr txBox="1"/>
      </cdr:nvSpPr>
      <cdr:spPr>
        <a:xfrm xmlns:a="http://schemas.openxmlformats.org/drawingml/2006/main">
          <a:off x="1819172" y="2829697"/>
          <a:ext cx="666160" cy="26537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134%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0.33751</cdr:x>
      <cdr:y>0.64499</cdr:y>
    </cdr:from>
    <cdr:to>
      <cdr:x>0.43391</cdr:x>
      <cdr:y>0.71256</cdr:y>
    </cdr:to>
    <cdr:sp macro="" textlink="">
      <cdr:nvSpPr>
        <cdr:cNvPr id="17" name="TextBox 4"/>
        <cdr:cNvSpPr txBox="1"/>
      </cdr:nvSpPr>
      <cdr:spPr>
        <a:xfrm xmlns:a="http://schemas.openxmlformats.org/drawingml/2006/main">
          <a:off x="2535219" y="2813960"/>
          <a:ext cx="724062" cy="2948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C00000"/>
              </a:solidFill>
            </a:rPr>
            <a:t>52%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0.43716</cdr:x>
      <cdr:y>0.64844</cdr:y>
    </cdr:from>
    <cdr:to>
      <cdr:x>0.52006</cdr:x>
      <cdr:y>0.69795</cdr:y>
    </cdr:to>
    <cdr:sp macro="" textlink="">
      <cdr:nvSpPr>
        <cdr:cNvPr id="18" name="TextBox 5"/>
        <cdr:cNvSpPr txBox="1"/>
      </cdr:nvSpPr>
      <cdr:spPr>
        <a:xfrm xmlns:a="http://schemas.openxmlformats.org/drawingml/2006/main">
          <a:off x="3283732" y="2829001"/>
          <a:ext cx="622651" cy="2160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122%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0.53527</cdr:x>
      <cdr:y>0.64663</cdr:y>
    </cdr:from>
    <cdr:to>
      <cdr:x>0.61625</cdr:x>
      <cdr:y>0.72433</cdr:y>
    </cdr:to>
    <cdr:sp macro="" textlink="">
      <cdr:nvSpPr>
        <cdr:cNvPr id="19" name="TextBox 6"/>
        <cdr:cNvSpPr txBox="1"/>
      </cdr:nvSpPr>
      <cdr:spPr>
        <a:xfrm xmlns:a="http://schemas.openxmlformats.org/drawingml/2006/main">
          <a:off x="4020683" y="2821106"/>
          <a:ext cx="608256" cy="3390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121%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0.90554</cdr:x>
      <cdr:y>0.64171</cdr:y>
    </cdr:from>
    <cdr:to>
      <cdr:x>1</cdr:x>
      <cdr:y>0.71267</cdr:y>
    </cdr:to>
    <cdr:sp macro="" textlink="">
      <cdr:nvSpPr>
        <cdr:cNvPr id="20" name="TextBox 7"/>
        <cdr:cNvSpPr txBox="1"/>
      </cdr:nvSpPr>
      <cdr:spPr>
        <a:xfrm xmlns:a="http://schemas.openxmlformats.org/drawingml/2006/main">
          <a:off x="6801898" y="2799674"/>
          <a:ext cx="709560" cy="3095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102%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0.80715</cdr:x>
      <cdr:y>0.64089</cdr:y>
    </cdr:from>
    <cdr:to>
      <cdr:x>0.88399</cdr:x>
      <cdr:y>0.70508</cdr:y>
    </cdr:to>
    <cdr:sp macro="" textlink="">
      <cdr:nvSpPr>
        <cdr:cNvPr id="21" name="TextBox 8"/>
        <cdr:cNvSpPr txBox="1"/>
      </cdr:nvSpPr>
      <cdr:spPr>
        <a:xfrm xmlns:a="http://schemas.openxmlformats.org/drawingml/2006/main">
          <a:off x="6062881" y="2796071"/>
          <a:ext cx="577140" cy="2800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111%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  <cdr:relSizeAnchor xmlns:cdr="http://schemas.openxmlformats.org/drawingml/2006/chartDrawing">
    <cdr:from>
      <cdr:x>0.71859</cdr:x>
      <cdr:y>0.64176</cdr:y>
    </cdr:from>
    <cdr:to>
      <cdr:x>0.79683</cdr:x>
      <cdr:y>0.7091</cdr:y>
    </cdr:to>
    <cdr:sp macro="" textlink="">
      <cdr:nvSpPr>
        <cdr:cNvPr id="22" name="TextBox 9"/>
        <cdr:cNvSpPr txBox="1"/>
      </cdr:nvSpPr>
      <cdr:spPr>
        <a:xfrm xmlns:a="http://schemas.openxmlformats.org/drawingml/2006/main">
          <a:off x="5397659" y="2799859"/>
          <a:ext cx="587687" cy="2938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</a:rPr>
            <a:t>97%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0.62178</cdr:x>
      <cdr:y>0.6507</cdr:y>
    </cdr:from>
    <cdr:to>
      <cdr:x>0.69741</cdr:x>
      <cdr:y>0.71659</cdr:y>
    </cdr:to>
    <cdr:sp macro="" textlink="">
      <cdr:nvSpPr>
        <cdr:cNvPr id="23" name="TextBox 10"/>
        <cdr:cNvSpPr txBox="1"/>
      </cdr:nvSpPr>
      <cdr:spPr>
        <a:xfrm xmlns:a="http://schemas.openxmlformats.org/drawingml/2006/main">
          <a:off x="4670482" y="2838880"/>
          <a:ext cx="568079" cy="2874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345222"/>
              </a:solidFill>
            </a:rPr>
            <a:t>118%</a:t>
          </a:r>
          <a:endParaRPr lang="ru-RU" sz="1600" b="1" dirty="0">
            <a:solidFill>
              <a:srgbClr val="34522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0.06132</cdr:x>
      <cdr:y>0.7064</cdr:y>
    </cdr:from>
    <cdr:to>
      <cdr:x>0.15364</cdr:x>
      <cdr:y>0.77116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506960" y="3692394"/>
          <a:ext cx="7632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C00000"/>
              </a:solidFill>
            </a:rPr>
            <a:t>97%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0.12926</cdr:x>
      <cdr:y>0</cdr:y>
    </cdr:from>
    <cdr:to>
      <cdr:x>0.22158</cdr:x>
      <cdr:y>0.06477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068593" y="-920187"/>
          <a:ext cx="763214" cy="338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50000"/>
                </a:schemeClr>
              </a:solidFill>
            </a:rPr>
            <a:t>ВПРМ</a:t>
          </a:r>
          <a:endParaRPr lang="ru-RU" sz="1600" b="1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0.50304</cdr:x>
      <cdr:y>0</cdr:y>
    </cdr:from>
    <cdr:to>
      <cdr:x>0.59536</cdr:x>
      <cdr:y>0.06477</cdr:y>
    </cdr:to>
    <cdr:sp macro="" textlink="">
      <cdr:nvSpPr>
        <cdr:cNvPr id="5" name="TextBox 15"/>
        <cdr:cNvSpPr txBox="1"/>
      </cdr:nvSpPr>
      <cdr:spPr>
        <a:xfrm xmlns:a="http://schemas.openxmlformats.org/drawingml/2006/main">
          <a:off x="4158692" y="-920187"/>
          <a:ext cx="763214" cy="338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E7E6E6">
                  <a:lumMod val="50000"/>
                </a:srgbClr>
              </a:solidFill>
            </a:rPr>
            <a:t>ВПРМ</a:t>
          </a:r>
          <a:endParaRPr lang="ru-RU" sz="1600" b="1" dirty="0">
            <a:solidFill>
              <a:srgbClr val="E7E6E6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0.59988</cdr:x>
      <cdr:y>0</cdr:y>
    </cdr:from>
    <cdr:to>
      <cdr:x>0.6922</cdr:x>
      <cdr:y>0.06477</cdr:y>
    </cdr:to>
    <cdr:sp macro="" textlink="">
      <cdr:nvSpPr>
        <cdr:cNvPr id="6" name="TextBox 15"/>
        <cdr:cNvSpPr txBox="1"/>
      </cdr:nvSpPr>
      <cdr:spPr>
        <a:xfrm xmlns:a="http://schemas.openxmlformats.org/drawingml/2006/main">
          <a:off x="4959269" y="-717383"/>
          <a:ext cx="763214" cy="338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E7E6E6">
                  <a:lumMod val="50000"/>
                </a:srgbClr>
              </a:solidFill>
            </a:rPr>
            <a:t>ВПРМ</a:t>
          </a:r>
          <a:endParaRPr lang="ru-RU" sz="1600" b="1" dirty="0">
            <a:solidFill>
              <a:srgbClr val="E7E6E6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0.78317</cdr:x>
      <cdr:y>0.00554</cdr:y>
    </cdr:from>
    <cdr:to>
      <cdr:x>0.87549</cdr:x>
      <cdr:y>0.0703</cdr:y>
    </cdr:to>
    <cdr:sp macro="" textlink="">
      <cdr:nvSpPr>
        <cdr:cNvPr id="7" name="TextBox 15"/>
        <cdr:cNvSpPr txBox="1"/>
      </cdr:nvSpPr>
      <cdr:spPr>
        <a:xfrm xmlns:a="http://schemas.openxmlformats.org/drawingml/2006/main">
          <a:off x="6474486" y="28951"/>
          <a:ext cx="763213" cy="3385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E7E6E6">
                  <a:lumMod val="50000"/>
                </a:srgbClr>
              </a:solidFill>
            </a:rPr>
            <a:t>ВПРМ</a:t>
          </a:r>
          <a:endParaRPr lang="ru-RU" sz="1600" b="1" dirty="0">
            <a:solidFill>
              <a:srgbClr val="E7E6E6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0.15141</cdr:x>
      <cdr:y>0.70664</cdr:y>
    </cdr:from>
    <cdr:to>
      <cdr:x>0.24373</cdr:x>
      <cdr:y>0.77141</cdr:y>
    </cdr:to>
    <cdr:sp macro="" textlink="">
      <cdr:nvSpPr>
        <cdr:cNvPr id="8" name="TextBox 15"/>
        <cdr:cNvSpPr txBox="1"/>
      </cdr:nvSpPr>
      <cdr:spPr>
        <a:xfrm xmlns:a="http://schemas.openxmlformats.org/drawingml/2006/main">
          <a:off x="1251725" y="3693687"/>
          <a:ext cx="7632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C00000"/>
              </a:solidFill>
            </a:rPr>
            <a:t>98%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0.80821</cdr:x>
      <cdr:y>0.70786</cdr:y>
    </cdr:from>
    <cdr:to>
      <cdr:x>0.90053</cdr:x>
      <cdr:y>0.77262</cdr:y>
    </cdr:to>
    <cdr:sp macro="" textlink="">
      <cdr:nvSpPr>
        <cdr:cNvPr id="9" name="TextBox 15"/>
        <cdr:cNvSpPr txBox="1"/>
      </cdr:nvSpPr>
      <cdr:spPr>
        <a:xfrm xmlns:a="http://schemas.openxmlformats.org/drawingml/2006/main">
          <a:off x="6681547" y="3700024"/>
          <a:ext cx="7632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50000"/>
                </a:schemeClr>
              </a:solidFill>
            </a:rPr>
            <a:t>103%</a:t>
          </a:r>
          <a:endParaRPr lang="ru-RU" sz="1600" b="1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0.7144</cdr:x>
      <cdr:y>0.70786</cdr:y>
    </cdr:from>
    <cdr:to>
      <cdr:x>0.80672</cdr:x>
      <cdr:y>0.77262</cdr:y>
    </cdr:to>
    <cdr:sp macro="" textlink="">
      <cdr:nvSpPr>
        <cdr:cNvPr id="10" name="TextBox 15"/>
        <cdr:cNvSpPr txBox="1"/>
      </cdr:nvSpPr>
      <cdr:spPr>
        <a:xfrm xmlns:a="http://schemas.openxmlformats.org/drawingml/2006/main">
          <a:off x="5905940" y="3700024"/>
          <a:ext cx="7632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50000"/>
                </a:schemeClr>
              </a:solidFill>
            </a:rPr>
            <a:t>102%</a:t>
          </a:r>
          <a:endParaRPr lang="ru-RU" sz="1600" b="1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1" cy="502755"/>
          </a:xfrm>
          <a:prstGeom prst="rect">
            <a:avLst/>
          </a:prstGeom>
        </p:spPr>
        <p:txBody>
          <a:bodyPr vert="horz" lIns="96586" tIns="48294" rIns="96586" bIns="482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2"/>
            <a:ext cx="2984871" cy="502755"/>
          </a:xfrm>
          <a:prstGeom prst="rect">
            <a:avLst/>
          </a:prstGeom>
        </p:spPr>
        <p:txBody>
          <a:bodyPr vert="horz" lIns="96586" tIns="48294" rIns="96586" bIns="482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6" tIns="48294" rIns="96586" bIns="4829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1"/>
            <a:ext cx="5510530" cy="3945493"/>
          </a:xfrm>
          <a:prstGeom prst="rect">
            <a:avLst/>
          </a:prstGeom>
        </p:spPr>
        <p:txBody>
          <a:bodyPr vert="horz" lIns="96586" tIns="48294" rIns="96586" bIns="4829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9"/>
            <a:ext cx="2984871" cy="502754"/>
          </a:xfrm>
          <a:prstGeom prst="rect">
            <a:avLst/>
          </a:prstGeom>
        </p:spPr>
        <p:txBody>
          <a:bodyPr vert="horz" lIns="96586" tIns="48294" rIns="96586" bIns="482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9"/>
            <a:ext cx="2984871" cy="502754"/>
          </a:xfrm>
          <a:prstGeom prst="rect">
            <a:avLst/>
          </a:prstGeom>
        </p:spPr>
        <p:txBody>
          <a:bodyPr vert="horz" lIns="96586" tIns="48294" rIns="96586" bIns="482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9F55-9E8A-4A12-9BFF-EE9F8C427D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0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C2824-ADD5-41EF-B62C-572CB30C53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8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 smtClean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0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0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9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5" r:id="rId11"/>
    <p:sldLayoutId id="2147483796" r:id="rId12"/>
    <p:sldLayoutId id="2147483797" r:id="rId13"/>
    <p:sldLayoutId id="2147483798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72174"/>
              </p:ext>
            </p:extLst>
          </p:nvPr>
        </p:nvGraphicFramePr>
        <p:xfrm>
          <a:off x="297583" y="214104"/>
          <a:ext cx="11708368" cy="6495456"/>
        </p:xfrm>
        <a:graphic>
          <a:graphicData uri="http://schemas.openxmlformats.org/drawingml/2006/table">
            <a:tbl>
              <a:tblPr/>
              <a:tblGrid>
                <a:gridCol w="677344"/>
                <a:gridCol w="2032032"/>
                <a:gridCol w="885385"/>
                <a:gridCol w="1146646"/>
                <a:gridCol w="928927"/>
                <a:gridCol w="1074074"/>
                <a:gridCol w="1045044"/>
                <a:gridCol w="928927"/>
                <a:gridCol w="1016018"/>
                <a:gridCol w="1045044"/>
                <a:gridCol w="928927"/>
              </a:tblGrid>
              <a:tr h="39760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7896" marR="7896" marT="5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7896" marR="7896" marT="5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08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   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Объемы санитарно-оздоровительных мероприятий на землях иных категорий 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в 2019 г. по 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лесхозам  управления лесного хозяйства Липецкой 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области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4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Лесхоз</a:t>
                      </a: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Площадь, га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Общая масса, м3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latin typeface="Times New Roman"/>
                        </a:rPr>
                        <a:t>Ликвид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, м3</a:t>
                      </a:r>
                    </a:p>
                  </a:txBody>
                  <a:tcPr marL="7896" marR="7896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8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План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Факт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% выполнения годового плана</a:t>
                      </a: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План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Факт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% выполнения годового плана</a:t>
                      </a: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план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Факт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% выполнения годового плана</a:t>
                      </a:r>
                    </a:p>
                  </a:txBody>
                  <a:tcPr marL="7896" marR="7896" marT="59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13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Данковский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2897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2897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1842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1842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Добровский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2210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2210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642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642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Донской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1436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1436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Елецкий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3522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3522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1084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1084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Задонский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1387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1387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Хлевенский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65,8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65,8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3209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3209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2596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2596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Куликовский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9525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9525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4004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4004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Ленинский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19,4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19,4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5434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5434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1581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1581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9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Тербунский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6485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6485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1676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1676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latin typeface="Times New Roman"/>
                        </a:rPr>
                        <a:t>Чаплыгинский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15563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15563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7112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7112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896" marR="7896" marT="5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96" marR="7896" marT="5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371,4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371,4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51668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51668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21016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21016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896" marR="7896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1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53738"/>
              </p:ext>
            </p:extLst>
          </p:nvPr>
        </p:nvGraphicFramePr>
        <p:xfrm>
          <a:off x="201880" y="46630"/>
          <a:ext cx="11785006" cy="6672872"/>
        </p:xfrm>
        <a:graphic>
          <a:graphicData uri="http://schemas.openxmlformats.org/drawingml/2006/table">
            <a:tbl>
              <a:tblPr/>
              <a:tblGrid>
                <a:gridCol w="1860792"/>
                <a:gridCol w="834907"/>
                <a:gridCol w="1025884"/>
                <a:gridCol w="866099"/>
                <a:gridCol w="727702"/>
                <a:gridCol w="900552"/>
                <a:gridCol w="840694"/>
                <a:gridCol w="715553"/>
                <a:gridCol w="752847"/>
                <a:gridCol w="880228"/>
                <a:gridCol w="795768"/>
                <a:gridCol w="865663"/>
                <a:gridCol w="718317"/>
              </a:tblGrid>
              <a:tr h="634529">
                <a:tc gridSpan="1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Объемные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по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лесокультурным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работам в лесном фонде и в городских лесах за 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140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Лесхоз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Лесовосстановление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лесоразведение, 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Дополнение л/к, га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Уход за л/к, 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почвы, 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7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выполне-ния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выполне-ния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выполне-ния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выпол-нения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Данковский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1502,2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Донской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887,4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Елецкий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Хлевенский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7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Куликовский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7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8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Тербунский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2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Чаплыгинский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Добровском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25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Чаплыгинский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УОЛ ВГЛТУ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0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832,9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5219,0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76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Липецкое городское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656,9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656,9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3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866,7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5875,9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5957,5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  <a:extLst/>
                    </a:lstStyle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5" marR="7855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0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89392"/>
              </p:ext>
            </p:extLst>
          </p:nvPr>
        </p:nvGraphicFramePr>
        <p:xfrm>
          <a:off x="166250" y="202640"/>
          <a:ext cx="11740153" cy="6497092"/>
        </p:xfrm>
        <a:graphic>
          <a:graphicData uri="http://schemas.openxmlformats.org/drawingml/2006/table">
            <a:tbl>
              <a:tblPr/>
              <a:tblGrid>
                <a:gridCol w="1631596"/>
                <a:gridCol w="883932"/>
                <a:gridCol w="1080361"/>
                <a:gridCol w="1344787"/>
                <a:gridCol w="906597"/>
                <a:gridCol w="997256"/>
                <a:gridCol w="1541215"/>
                <a:gridCol w="906597"/>
                <a:gridCol w="1087916"/>
                <a:gridCol w="1359896"/>
              </a:tblGrid>
              <a:tr h="64813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Объемные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по защитному лесоразведению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2019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9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Лесхоз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Лесоразведение, га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Дополнение ЗЛН, га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Уход за ЗЛН, га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Данковский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Донской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Елецкий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1897,8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1897,8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Хлевенский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1789,7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1789,7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Куликовский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Ленинский в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Грязинском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1394,4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1394,4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Ленинский в Городском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Тербунский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3835,5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3835,5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Чаплыгинский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1070,8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1082,7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499" marR="7499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723" marR="117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12914,7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12926,6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21" marR="6921" marT="5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6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B1F2E8-62F2-4474-82D6-7322AA392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437" y="-228316"/>
            <a:ext cx="8746435" cy="7086316"/>
          </a:xfrm>
        </p:spPr>
        <p:txBody>
          <a:bodyPr/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2521" y="171449"/>
            <a:ext cx="9643708" cy="58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Выполнение противопожарных мероприятий в 2019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817353"/>
              </p:ext>
            </p:extLst>
          </p:nvPr>
        </p:nvGraphicFramePr>
        <p:xfrm>
          <a:off x="711367" y="882347"/>
          <a:ext cx="11175833" cy="5815337"/>
        </p:xfrm>
        <a:graphic>
          <a:graphicData uri="http://schemas.openxmlformats.org/drawingml/2006/table">
            <a:tbl>
              <a:tblPr/>
              <a:tblGrid>
                <a:gridCol w="2227067"/>
                <a:gridCol w="998807"/>
                <a:gridCol w="992057"/>
                <a:gridCol w="971813"/>
                <a:gridCol w="998807"/>
                <a:gridCol w="1002182"/>
                <a:gridCol w="961687"/>
                <a:gridCol w="998807"/>
                <a:gridCol w="1012303"/>
                <a:gridCol w="1012303"/>
              </a:tblGrid>
              <a:tr h="198160">
                <a:tc gridSpan="10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5" marR="6145" marT="5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6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организации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Устройство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минерализованных полос, км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Прочистка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минерализованных полос, км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Прокладка противопожарных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разрывов, км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Ленинский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6204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"Ленинский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лесхоз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               Липецкое городское лесничество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Данковский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Добровский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"Донской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"Елецкий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"Задонский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Хлевенский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068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Куликовский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Тербунский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4159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Чаплыгинский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04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 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1043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8550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145" marR="6145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8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63386" y="195943"/>
            <a:ext cx="9973788" cy="66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Выполнение противопожарных мероприятий в 2019 году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02171"/>
              </p:ext>
            </p:extLst>
          </p:nvPr>
        </p:nvGraphicFramePr>
        <p:xfrm>
          <a:off x="296883" y="997526"/>
          <a:ext cx="11602191" cy="5569527"/>
        </p:xfrm>
        <a:graphic>
          <a:graphicData uri="http://schemas.openxmlformats.org/drawingml/2006/table">
            <a:tbl>
              <a:tblPr/>
              <a:tblGrid>
                <a:gridCol w="2381186"/>
                <a:gridCol w="1051799"/>
                <a:gridCol w="1044691"/>
                <a:gridCol w="1002052"/>
                <a:gridCol w="1009158"/>
                <a:gridCol w="1012712"/>
                <a:gridCol w="991392"/>
                <a:gridCol w="1037584"/>
                <a:gridCol w="1037584"/>
                <a:gridCol w="1034033"/>
              </a:tblGrid>
              <a:tr h="776959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организации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Обустройство, эксплуатация  лесных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дорог,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предназначенных для охраны лесов от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пожаров, км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Установка стендов, аншлагов противопожарного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назначения, шт.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Эксплуатация пожарных водоемов и подъездов к источникам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водоснабжения, шт.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 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выполнения   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"Ленинский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5510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"Ленинский лесхоз" Липецкое городское лесничество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Данковский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Добровский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"Донской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891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"Елецкий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"Задонский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433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Хлевенский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252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Куликовский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252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Тербунский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383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Чаплыгинский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846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 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540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342" marR="6342" marT="5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0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692679"/>
              </p:ext>
            </p:extLst>
          </p:nvPr>
        </p:nvGraphicFramePr>
        <p:xfrm>
          <a:off x="486888" y="1114272"/>
          <a:ext cx="11530940" cy="5447612"/>
        </p:xfrm>
        <a:graphic>
          <a:graphicData uri="http://schemas.openxmlformats.org/drawingml/2006/table">
            <a:tbl>
              <a:tblPr/>
              <a:tblGrid>
                <a:gridCol w="2296576"/>
                <a:gridCol w="1057319"/>
                <a:gridCol w="1050451"/>
                <a:gridCol w="1089393"/>
                <a:gridCol w="736690"/>
                <a:gridCol w="1112434"/>
                <a:gridCol w="1119361"/>
                <a:gridCol w="926618"/>
                <a:gridCol w="1071049"/>
                <a:gridCol w="1071049"/>
              </a:tblGrid>
              <a:tr h="45617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Наимиенование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организации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Прочистка квартальных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просек, км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 зон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отдыха, шт.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Установка / эксплуатация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шлагбаумов, шт.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выполнения 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074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"Ленинский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2/30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2/30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6049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"Ленинский лесхоз"      Липецкое городское лесничество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1/12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1/12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074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Данковский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2/10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2/10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87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Добровский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3/25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3/25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272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"Донской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1/20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1/20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173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"Елецкий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5/30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5/30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87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"Задонский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1/21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1/21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975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Хлевенский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1/4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1/4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87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Куликовский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3/30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3/30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975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Тербунский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3/18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3/18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3106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ГАУ 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Чаплыгинский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лесхоз"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145" marR="6145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2/15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2/15</a:t>
                      </a: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776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24/215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24/215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100/100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055" marR="6055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020536" y="179614"/>
            <a:ext cx="9964139" cy="734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Выполнение противопожарных мероприятий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9086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201333270"/>
              </p:ext>
            </p:extLst>
          </p:nvPr>
        </p:nvGraphicFramePr>
        <p:xfrm>
          <a:off x="247653" y="2253443"/>
          <a:ext cx="4269089" cy="363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08002" y="723900"/>
            <a:ext cx="11380919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8002" y="0"/>
            <a:ext cx="11683998" cy="574259"/>
          </a:xfrm>
          <a:prstGeom prst="rect">
            <a:avLst/>
          </a:prstGeom>
        </p:spPr>
        <p:txBody>
          <a:bodyPr wrap="square" lIns="91436" tIns="45718" rIns="91436" bIns="45718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Собственные доходы лесхозов области  в 2019 году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.,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тыс.руб.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177421" y="738094"/>
            <a:ext cx="5292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Всего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134,9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млн.руб.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Снижение к 2018г.</a:t>
            </a:r>
            <a:r>
              <a:rPr lang="ru-RU" sz="4000" b="1" dirty="0" smtClean="0">
                <a:solidFill>
                  <a:srgbClr val="C00000"/>
                </a:solidFill>
              </a:rPr>
              <a:t> -  </a:t>
            </a:r>
            <a:r>
              <a:rPr lang="ru-RU" sz="2800" b="1" dirty="0" smtClean="0">
                <a:solidFill>
                  <a:srgbClr val="C00000"/>
                </a:solidFill>
              </a:rPr>
              <a:t>на</a:t>
            </a:r>
            <a:r>
              <a:rPr lang="ru-RU" sz="4000" b="1" dirty="0" smtClean="0">
                <a:solidFill>
                  <a:srgbClr val="C00000"/>
                </a:solidFill>
              </a:rPr>
              <a:t> 2,7%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021" y="2169805"/>
            <a:ext cx="404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Структура доходов,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млн.руб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333378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161927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247653" y="568411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89514" y="5758472"/>
            <a:ext cx="296883" cy="190005"/>
          </a:xfrm>
          <a:prstGeom prst="roundRect">
            <a:avLst/>
          </a:prstGeom>
          <a:solidFill>
            <a:srgbClr val="345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3207" y="6548026"/>
            <a:ext cx="296883" cy="190005"/>
          </a:xfrm>
          <a:prstGeom prst="round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2202" y="6181810"/>
            <a:ext cx="296883" cy="190005"/>
          </a:xfrm>
          <a:prstGeom prst="roundRect">
            <a:avLst/>
          </a:prstGeom>
          <a:solidFill>
            <a:srgbClr val="A8C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9"/>
          <p:cNvSpPr txBox="1"/>
          <p:nvPr/>
        </p:nvSpPr>
        <p:spPr>
          <a:xfrm>
            <a:off x="1082249" y="6062118"/>
            <a:ext cx="409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-  от переработки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1111820" y="6446530"/>
            <a:ext cx="365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-  от прочей деятельности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1086798" y="5629939"/>
            <a:ext cx="3771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-  от реализации древесины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47851" y="6286063"/>
            <a:ext cx="318197" cy="152951"/>
          </a:xfrm>
          <a:prstGeom prst="roundRect">
            <a:avLst/>
          </a:prstGeom>
          <a:solidFill>
            <a:srgbClr val="A8C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69390" y="6273454"/>
            <a:ext cx="318197" cy="152951"/>
          </a:xfrm>
          <a:prstGeom prst="roundRect">
            <a:avLst/>
          </a:prstGeom>
          <a:solidFill>
            <a:srgbClr val="6B92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9"/>
          <p:cNvSpPr txBox="1"/>
          <p:nvPr/>
        </p:nvSpPr>
        <p:spPr>
          <a:xfrm>
            <a:off x="7158942" y="6204820"/>
            <a:ext cx="176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-  План    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TextBox 9"/>
          <p:cNvSpPr txBox="1"/>
          <p:nvPr/>
        </p:nvSpPr>
        <p:spPr>
          <a:xfrm>
            <a:off x="10145402" y="6193833"/>
            <a:ext cx="176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-  факт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509508993"/>
              </p:ext>
            </p:extLst>
          </p:nvPr>
        </p:nvGraphicFramePr>
        <p:xfrm>
          <a:off x="4530829" y="2009003"/>
          <a:ext cx="7511458" cy="436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9"/>
          <p:cNvSpPr txBox="1"/>
          <p:nvPr/>
        </p:nvSpPr>
        <p:spPr>
          <a:xfrm>
            <a:off x="6403180" y="988595"/>
            <a:ext cx="510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Выполнение плана по доходам, %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82200" y="1384099"/>
            <a:ext cx="3006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7AA65D"/>
                </a:solidFill>
              </a:rPr>
              <a:t>Рост </a:t>
            </a:r>
            <a:r>
              <a:rPr lang="ru-RU" sz="4000" b="1" dirty="0" smtClean="0">
                <a:solidFill>
                  <a:srgbClr val="7AA65D"/>
                </a:solidFill>
              </a:rPr>
              <a:t> </a:t>
            </a:r>
            <a:r>
              <a:rPr lang="ru-RU" sz="4000" b="1" dirty="0">
                <a:solidFill>
                  <a:srgbClr val="7AA65D"/>
                </a:solidFill>
              </a:rPr>
              <a:t>-  </a:t>
            </a:r>
            <a:r>
              <a:rPr lang="ru-RU" sz="2800" b="1" dirty="0">
                <a:solidFill>
                  <a:srgbClr val="7AA65D"/>
                </a:solidFill>
              </a:rPr>
              <a:t>на</a:t>
            </a:r>
            <a:r>
              <a:rPr lang="ru-RU" sz="4000" b="1" dirty="0">
                <a:solidFill>
                  <a:srgbClr val="7AA65D"/>
                </a:solidFill>
              </a:rPr>
              <a:t> </a:t>
            </a:r>
            <a:r>
              <a:rPr lang="ru-RU" sz="4000" b="1" dirty="0" smtClean="0">
                <a:solidFill>
                  <a:srgbClr val="7AA65D"/>
                </a:solidFill>
              </a:rPr>
              <a:t>5%</a:t>
            </a:r>
            <a:endParaRPr lang="ru-RU" sz="4000" b="1" dirty="0">
              <a:solidFill>
                <a:srgbClr val="7AA65D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59428" y="2991395"/>
            <a:ext cx="561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+mn-lt"/>
              </a:rPr>
              <a:t>9%</a:t>
            </a:r>
            <a:endParaRPr lang="ru-RU" b="1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5226" y="4341614"/>
            <a:ext cx="81043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b="1" dirty="0" smtClean="0"/>
              <a:t>60,6%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7086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08002" y="778492"/>
            <a:ext cx="11380919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ашивка 4"/>
          <p:cNvSpPr/>
          <p:nvPr/>
        </p:nvSpPr>
        <p:spPr>
          <a:xfrm>
            <a:off x="333378" y="623003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61927" y="623003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47653" y="623003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0958" y="95536"/>
            <a:ext cx="10546685" cy="574259"/>
          </a:xfrm>
          <a:prstGeom prst="rect">
            <a:avLst/>
          </a:prstGeom>
        </p:spPr>
        <p:txBody>
          <a:bodyPr wrap="square" lIns="91436" tIns="45718" rIns="91436" bIns="45718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Средняя заработная плата по учреждениям, руб.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71451" y="623003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2276" y="778492"/>
            <a:ext cx="11380919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ашивка 13"/>
          <p:cNvSpPr/>
          <p:nvPr/>
        </p:nvSpPr>
        <p:spPr>
          <a:xfrm>
            <a:off x="247652" y="623003"/>
            <a:ext cx="79375" cy="292584"/>
          </a:xfrm>
          <a:prstGeom prst="chevron">
            <a:avLst/>
          </a:prstGeom>
          <a:solidFill>
            <a:srgbClr val="4C5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33480106"/>
              </p:ext>
            </p:extLst>
          </p:nvPr>
        </p:nvGraphicFramePr>
        <p:xfrm>
          <a:off x="3396133" y="920187"/>
          <a:ext cx="8267043" cy="52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9"/>
          <p:cNvSpPr txBox="1"/>
          <p:nvPr/>
        </p:nvSpPr>
        <p:spPr>
          <a:xfrm>
            <a:off x="189146" y="821029"/>
            <a:ext cx="27704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среднем по области 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33 908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руб.</a:t>
            </a:r>
          </a:p>
          <a:p>
            <a:pPr algn="ctr"/>
            <a:r>
              <a:rPr lang="ru-RU" sz="5400" b="1" dirty="0" smtClean="0">
                <a:solidFill>
                  <a:srgbClr val="6B9250"/>
                </a:solidFill>
              </a:rPr>
              <a:t>109,7%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177423" y="3400106"/>
            <a:ext cx="27704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среднем по отрасли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24 350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руб.</a:t>
            </a:r>
          </a:p>
          <a:p>
            <a:pPr algn="ctr"/>
            <a:r>
              <a:rPr lang="ru-RU" sz="5400" b="1" dirty="0" smtClean="0">
                <a:solidFill>
                  <a:srgbClr val="6B9250"/>
                </a:solidFill>
              </a:rPr>
              <a:t>107,1%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0990" y="4638931"/>
            <a:ext cx="76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114%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6112735" y="4638931"/>
            <a:ext cx="828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101%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5394908" y="4638931"/>
            <a:ext cx="76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104%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0230" y="4645999"/>
            <a:ext cx="87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100,2%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4203" y="4638931"/>
            <a:ext cx="76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116%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10800744" y="4645999"/>
            <a:ext cx="76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109%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36000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1354</Words>
  <Application>Microsoft Office PowerPoint</Application>
  <PresentationFormat>Произвольный</PresentationFormat>
  <Paragraphs>939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Cyr</vt:lpstr>
      <vt:lpstr>Arial Narrow</vt:lpstr>
      <vt:lpstr>Calibri</vt:lpstr>
      <vt:lpstr>Times New Roman</vt:lpstr>
      <vt:lpstr>Gotham Pro</vt:lpstr>
      <vt:lpstr>Lipeck</vt:lpstr>
      <vt:lpstr>Презентация PowerPoint</vt:lpstr>
      <vt:lpstr>Презентация PowerPoint</vt:lpstr>
      <vt:lpstr>Презентация PowerPoint</vt:lpstr>
      <vt:lpstr>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Windows User</cp:lastModifiedBy>
  <cp:revision>393</cp:revision>
  <cp:lastPrinted>2020-02-27T17:40:36Z</cp:lastPrinted>
  <dcterms:created xsi:type="dcterms:W3CDTF">2018-01-21T18:20:29Z</dcterms:created>
  <dcterms:modified xsi:type="dcterms:W3CDTF">2020-04-01T05:35:00Z</dcterms:modified>
</cp:coreProperties>
</file>