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6"/>
  </p:notesMasterIdLst>
  <p:sldIdLst>
    <p:sldId id="302" r:id="rId2"/>
    <p:sldId id="303" r:id="rId3"/>
    <p:sldId id="304" r:id="rId4"/>
    <p:sldId id="305" r:id="rId5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6792" autoAdjust="0"/>
    <p:restoredTop sz="77829" autoAdjust="0"/>
  </p:normalViewPr>
  <p:slideViewPr>
    <p:cSldViewPr snapToGrid="0">
      <p:cViewPr varScale="1">
        <p:scale>
          <a:sx n="113" d="100"/>
          <a:sy n="113" d="100"/>
        </p:scale>
        <p:origin x="-9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89;&#1074;&#1077;&#1090;&#1083;&#1072;&#1085;&#1072;\&#1057;&#1051;&#1040;&#1049;&#1044;&#1067;\2017\&#1057;&#1083;&#1072;&#1081;&#1076;&#1099;%202017%20&#1075;&#1086;&#1076;\&#1057;&#1083;&#1072;&#1081;&#1076;&#1099;%20&#1083;&#1077;&#1089;&#1085;&#1086;&#1081;%20&#1085;&#1072;&#1076;&#1079;&#1086;&#1088;%20&#1079;&#1072;%202016%20&#1075;&#1086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Источники финансирования затрат лесхозов за 2006 год (доля в %)</a:t>
            </a:r>
          </a:p>
        </c:rich>
      </c:tx>
      <c:layout>
        <c:manualLayout>
          <c:xMode val="edge"/>
          <c:yMode val="edge"/>
          <c:x val="0.11718750000000012"/>
          <c:y val="3.4682080924855682E-2"/>
        </c:manualLayout>
      </c:layout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[1]Финансир.!$C$10:$C$20</c:f>
              <c:numCache>
                <c:formatCode>General</c:formatCode>
                <c:ptCount val="11"/>
                <c:pt idx="0">
                  <c:v>1789.1</c:v>
                </c:pt>
                <c:pt idx="1">
                  <c:v>6246.3</c:v>
                </c:pt>
                <c:pt idx="2">
                  <c:v>4150.7</c:v>
                </c:pt>
                <c:pt idx="3">
                  <c:v>1278.9000000000001</c:v>
                </c:pt>
                <c:pt idx="4">
                  <c:v>6206.8</c:v>
                </c:pt>
                <c:pt idx="5">
                  <c:v>6585</c:v>
                </c:pt>
                <c:pt idx="6">
                  <c:v>7402.1</c:v>
                </c:pt>
                <c:pt idx="7">
                  <c:v>2448.1</c:v>
                </c:pt>
                <c:pt idx="8">
                  <c:v>3528.1</c:v>
                </c:pt>
                <c:pt idx="10">
                  <c:v>39635.1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[1]Финансир.!$D$10:$D$20</c:f>
              <c:numCache>
                <c:formatCode>General</c:formatCode>
                <c:ptCount val="11"/>
                <c:pt idx="0">
                  <c:v>2232</c:v>
                </c:pt>
                <c:pt idx="1">
                  <c:v>3361.9</c:v>
                </c:pt>
                <c:pt idx="2">
                  <c:v>3033.3300000000022</c:v>
                </c:pt>
                <c:pt idx="3">
                  <c:v>3081.8300000000022</c:v>
                </c:pt>
                <c:pt idx="4">
                  <c:v>2847.03</c:v>
                </c:pt>
                <c:pt idx="5">
                  <c:v>3726.8300000000022</c:v>
                </c:pt>
                <c:pt idx="6">
                  <c:v>4252.3</c:v>
                </c:pt>
                <c:pt idx="7">
                  <c:v>2720.9</c:v>
                </c:pt>
                <c:pt idx="8">
                  <c:v>2613.1</c:v>
                </c:pt>
                <c:pt idx="10">
                  <c:v>27869.200000000001</c:v>
                </c:pt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[1]Финансир.!$E$10:$E$20</c:f>
              <c:numCache>
                <c:formatCode>General</c:formatCode>
                <c:ptCount val="11"/>
                <c:pt idx="0">
                  <c:v>80</c:v>
                </c:pt>
                <c:pt idx="1">
                  <c:v>186</c:v>
                </c:pt>
                <c:pt idx="2">
                  <c:v>137</c:v>
                </c:pt>
                <c:pt idx="3">
                  <c:v>41</c:v>
                </c:pt>
                <c:pt idx="4">
                  <c:v>218</c:v>
                </c:pt>
                <c:pt idx="5">
                  <c:v>177</c:v>
                </c:pt>
                <c:pt idx="6">
                  <c:v>174</c:v>
                </c:pt>
                <c:pt idx="7">
                  <c:v>90</c:v>
                </c:pt>
                <c:pt idx="8">
                  <c:v>135</c:v>
                </c:pt>
                <c:pt idx="10">
                  <c:v>142.19999999999999</c:v>
                </c:pt>
              </c:numCache>
            </c:numRef>
          </c:val>
        </c:ser>
        <c:ser>
          <c:idx val="3"/>
          <c:order val="3"/>
          <c:tx>
            <c:v>Федеральный бюджет</c:v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[1]Финансир.!$F$10:$F$20</c:f>
              <c:numCache>
                <c:formatCode>General</c:formatCode>
                <c:ptCount val="11"/>
                <c:pt idx="0">
                  <c:v>19.899999999999999</c:v>
                </c:pt>
                <c:pt idx="1">
                  <c:v>12.7</c:v>
                </c:pt>
                <c:pt idx="2">
                  <c:v>22.1</c:v>
                </c:pt>
                <c:pt idx="3">
                  <c:v>30.3</c:v>
                </c:pt>
                <c:pt idx="4">
                  <c:v>20.5</c:v>
                </c:pt>
                <c:pt idx="5">
                  <c:v>15.8</c:v>
                </c:pt>
                <c:pt idx="6">
                  <c:v>16.8</c:v>
                </c:pt>
                <c:pt idx="7">
                  <c:v>28.3</c:v>
                </c:pt>
                <c:pt idx="8">
                  <c:v>14.9</c:v>
                </c:pt>
                <c:pt idx="10">
                  <c:v>18.399999999999999</c:v>
                </c:pt>
              </c:numCache>
            </c:numRef>
          </c:val>
        </c:ser>
        <c:ser>
          <c:idx val="4"/>
          <c:order val="4"/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[1]Финансир.!$G$10:$G$20</c:f>
              <c:numCache>
                <c:formatCode>General</c:formatCode>
                <c:ptCount val="11"/>
                <c:pt idx="0">
                  <c:v>7056.9</c:v>
                </c:pt>
                <c:pt idx="1">
                  <c:v>6586.9</c:v>
                </c:pt>
                <c:pt idx="2">
                  <c:v>6118.1</c:v>
                </c:pt>
                <c:pt idx="3">
                  <c:v>7479</c:v>
                </c:pt>
                <c:pt idx="4">
                  <c:v>6408.7</c:v>
                </c:pt>
                <c:pt idx="5">
                  <c:v>7075.6</c:v>
                </c:pt>
                <c:pt idx="6">
                  <c:v>7726.8</c:v>
                </c:pt>
                <c:pt idx="7">
                  <c:v>5073.8</c:v>
                </c:pt>
                <c:pt idx="8">
                  <c:v>5492.9</c:v>
                </c:pt>
                <c:pt idx="10">
                  <c:v>59018.7</c:v>
                </c:pt>
              </c:numCache>
            </c:numRef>
          </c:val>
        </c:ser>
        <c:ser>
          <c:idx val="5"/>
          <c:order val="5"/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[1]Финансир.!$H$10:$H$20</c:f>
              <c:numCache>
                <c:formatCode>General</c:formatCode>
                <c:ptCount val="11"/>
                <c:pt idx="0">
                  <c:v>4547</c:v>
                </c:pt>
                <c:pt idx="1">
                  <c:v>6606.25</c:v>
                </c:pt>
                <c:pt idx="2">
                  <c:v>5310</c:v>
                </c:pt>
                <c:pt idx="3">
                  <c:v>4430.4000000000005</c:v>
                </c:pt>
                <c:pt idx="4">
                  <c:v>6019.25</c:v>
                </c:pt>
                <c:pt idx="5">
                  <c:v>7444.7</c:v>
                </c:pt>
                <c:pt idx="6">
                  <c:v>4845.5</c:v>
                </c:pt>
                <c:pt idx="7">
                  <c:v>4761.75</c:v>
                </c:pt>
                <c:pt idx="8">
                  <c:v>5017.6000000000004</c:v>
                </c:pt>
                <c:pt idx="10">
                  <c:v>48982.5</c:v>
                </c:pt>
              </c:numCache>
            </c:numRef>
          </c:val>
        </c:ser>
        <c:ser>
          <c:idx val="6"/>
          <c:order val="6"/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[1]Финансир.!$I$10:$I$20</c:f>
              <c:numCache>
                <c:formatCode>General</c:formatCode>
                <c:ptCount val="11"/>
                <c:pt idx="0">
                  <c:v>155</c:v>
                </c:pt>
                <c:pt idx="1">
                  <c:v>100</c:v>
                </c:pt>
                <c:pt idx="2">
                  <c:v>115</c:v>
                </c:pt>
                <c:pt idx="3">
                  <c:v>169</c:v>
                </c:pt>
                <c:pt idx="4">
                  <c:v>106</c:v>
                </c:pt>
                <c:pt idx="5">
                  <c:v>95</c:v>
                </c:pt>
                <c:pt idx="6">
                  <c:v>159</c:v>
                </c:pt>
                <c:pt idx="7">
                  <c:v>107</c:v>
                </c:pt>
                <c:pt idx="8">
                  <c:v>109</c:v>
                </c:pt>
                <c:pt idx="10">
                  <c:v>120.5</c:v>
                </c:pt>
              </c:numCache>
            </c:numRef>
          </c:val>
        </c:ser>
        <c:ser>
          <c:idx val="7"/>
          <c:order val="7"/>
          <c:tx>
            <c:v>Областной бюджет</c:v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[1]Финансир.!$J$10:$J$20</c:f>
              <c:numCache>
                <c:formatCode>General</c:formatCode>
                <c:ptCount val="11"/>
                <c:pt idx="0">
                  <c:v>40.4</c:v>
                </c:pt>
                <c:pt idx="1">
                  <c:v>24.9</c:v>
                </c:pt>
                <c:pt idx="2">
                  <c:v>38.700000000000003</c:v>
                </c:pt>
                <c:pt idx="3">
                  <c:v>43.5</c:v>
                </c:pt>
                <c:pt idx="4">
                  <c:v>43.3</c:v>
                </c:pt>
                <c:pt idx="5">
                  <c:v>31.6</c:v>
                </c:pt>
                <c:pt idx="6">
                  <c:v>19.2</c:v>
                </c:pt>
                <c:pt idx="7">
                  <c:v>49.5</c:v>
                </c:pt>
                <c:pt idx="8">
                  <c:v>28.6</c:v>
                </c:pt>
                <c:pt idx="10">
                  <c:v>32.300000000000004</c:v>
                </c:pt>
              </c:numCache>
            </c:numRef>
          </c:val>
        </c:ser>
        <c:ser>
          <c:idx val="8"/>
          <c:order val="8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[1]Финансир.!$K$10:$K$20</c:f>
              <c:numCache>
                <c:formatCode>General</c:formatCode>
                <c:ptCount val="11"/>
                <c:pt idx="10">
                  <c:v>0</c:v>
                </c:pt>
              </c:numCache>
            </c:numRef>
          </c:val>
        </c:ser>
        <c:ser>
          <c:idx val="10"/>
          <c:order val="9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[1]Финансир.!$L$10:$L$20</c:f>
              <c:numCache>
                <c:formatCode>General</c:formatCode>
                <c:ptCount val="11"/>
                <c:pt idx="10">
                  <c:v>0</c:v>
                </c:pt>
              </c:numCache>
            </c:numRef>
          </c:val>
        </c:ser>
        <c:ser>
          <c:idx val="9"/>
          <c:order val="10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[1]Финансир.!$M$10:$M$20</c:f>
              <c:numCache>
                <c:formatCode>General</c:formatCode>
                <c:ptCount val="11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0</c:v>
                </c:pt>
                <c:pt idx="10">
                  <c:v>0</c:v>
                </c:pt>
              </c:numCache>
            </c:numRef>
          </c:val>
        </c:ser>
        <c:ser>
          <c:idx val="11"/>
          <c:order val="11"/>
          <c:tx>
            <c:v>Субвенции на тушение пожаров</c:v>
          </c:tx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[1]Финансир.!$N$10:$N$20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10">
                  <c:v>0</c:v>
                </c:pt>
              </c:numCache>
            </c:numRef>
          </c:val>
        </c:ser>
        <c:ser>
          <c:idx val="12"/>
          <c:order val="12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[1]Финансир.!$O$10:$O$20</c:f>
              <c:numCache>
                <c:formatCode>General</c:formatCode>
                <c:ptCount val="11"/>
                <c:pt idx="0">
                  <c:v>7056.9</c:v>
                </c:pt>
                <c:pt idx="1">
                  <c:v>6586.9</c:v>
                </c:pt>
                <c:pt idx="2">
                  <c:v>6118.1</c:v>
                </c:pt>
                <c:pt idx="3">
                  <c:v>7479</c:v>
                </c:pt>
                <c:pt idx="4">
                  <c:v>6408.7</c:v>
                </c:pt>
                <c:pt idx="5">
                  <c:v>7075.6</c:v>
                </c:pt>
                <c:pt idx="6">
                  <c:v>7726.8</c:v>
                </c:pt>
                <c:pt idx="7">
                  <c:v>5073.8</c:v>
                </c:pt>
                <c:pt idx="8">
                  <c:v>5492.9</c:v>
                </c:pt>
                <c:pt idx="10">
                  <c:v>59018.7</c:v>
                </c:pt>
              </c:numCache>
            </c:numRef>
          </c:val>
        </c:ser>
        <c:ser>
          <c:idx val="13"/>
          <c:order val="13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[1]Финансир.!$P$10:$P$20</c:f>
              <c:numCache>
                <c:formatCode>General</c:formatCode>
                <c:ptCount val="11"/>
                <c:pt idx="0">
                  <c:v>4547</c:v>
                </c:pt>
                <c:pt idx="1">
                  <c:v>6606.3</c:v>
                </c:pt>
                <c:pt idx="2">
                  <c:v>5310</c:v>
                </c:pt>
                <c:pt idx="3">
                  <c:v>4430.4000000000005</c:v>
                </c:pt>
                <c:pt idx="4">
                  <c:v>6019.3</c:v>
                </c:pt>
                <c:pt idx="5">
                  <c:v>7444.7</c:v>
                </c:pt>
                <c:pt idx="6">
                  <c:v>4845.5</c:v>
                </c:pt>
                <c:pt idx="7">
                  <c:v>4761.8</c:v>
                </c:pt>
                <c:pt idx="8">
                  <c:v>5017.6000000000004</c:v>
                </c:pt>
                <c:pt idx="10">
                  <c:v>48982.6</c:v>
                </c:pt>
              </c:numCache>
            </c:numRef>
          </c:val>
        </c:ser>
        <c:ser>
          <c:idx val="14"/>
          <c:order val="14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[1]Финансир.!$Q$10:$Q$20</c:f>
              <c:numCache>
                <c:formatCode>General</c:formatCode>
                <c:ptCount val="11"/>
                <c:pt idx="0">
                  <c:v>8846</c:v>
                </c:pt>
                <c:pt idx="1">
                  <c:v>12833.2</c:v>
                </c:pt>
                <c:pt idx="2">
                  <c:v>10268.799999999987</c:v>
                </c:pt>
                <c:pt idx="3">
                  <c:v>8757.9</c:v>
                </c:pt>
                <c:pt idx="4">
                  <c:v>12615.5</c:v>
                </c:pt>
                <c:pt idx="5">
                  <c:v>13660.6</c:v>
                </c:pt>
                <c:pt idx="6">
                  <c:v>15128.9</c:v>
                </c:pt>
                <c:pt idx="7">
                  <c:v>7521.9</c:v>
                </c:pt>
                <c:pt idx="8">
                  <c:v>9021</c:v>
                </c:pt>
                <c:pt idx="10">
                  <c:v>98653.8</c:v>
                </c:pt>
              </c:numCache>
            </c:numRef>
          </c:val>
        </c:ser>
        <c:ser>
          <c:idx val="15"/>
          <c:order val="15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[1]Финансир.!$R$10:$R$20</c:f>
              <c:numCache>
                <c:formatCode>General</c:formatCode>
                <c:ptCount val="11"/>
                <c:pt idx="0">
                  <c:v>6779</c:v>
                </c:pt>
                <c:pt idx="1">
                  <c:v>9968.15</c:v>
                </c:pt>
                <c:pt idx="2">
                  <c:v>8343.33</c:v>
                </c:pt>
                <c:pt idx="3">
                  <c:v>7512.23</c:v>
                </c:pt>
                <c:pt idx="4">
                  <c:v>8866.2800000000007</c:v>
                </c:pt>
                <c:pt idx="5">
                  <c:v>11171.53</c:v>
                </c:pt>
                <c:pt idx="6">
                  <c:v>9097.7999999999811</c:v>
                </c:pt>
                <c:pt idx="7">
                  <c:v>7482.6500000000024</c:v>
                </c:pt>
                <c:pt idx="8">
                  <c:v>7630.7</c:v>
                </c:pt>
                <c:pt idx="10">
                  <c:v>76851.7</c:v>
                </c:pt>
              </c:numCache>
            </c:numRef>
          </c:val>
        </c:ser>
        <c:ser>
          <c:idx val="16"/>
          <c:order val="16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[1]Финансир.!$S$10:$S$20</c:f>
              <c:numCache>
                <c:formatCode>General</c:formatCode>
                <c:ptCount val="11"/>
                <c:pt idx="0">
                  <c:v>-23.4</c:v>
                </c:pt>
                <c:pt idx="1">
                  <c:v>-22.3</c:v>
                </c:pt>
                <c:pt idx="2">
                  <c:v>-18.8</c:v>
                </c:pt>
                <c:pt idx="3">
                  <c:v>-14.2</c:v>
                </c:pt>
                <c:pt idx="4">
                  <c:v>-29.7</c:v>
                </c:pt>
                <c:pt idx="5">
                  <c:v>-18.2</c:v>
                </c:pt>
                <c:pt idx="6">
                  <c:v>-39.9</c:v>
                </c:pt>
                <c:pt idx="7">
                  <c:v>-0.5</c:v>
                </c:pt>
                <c:pt idx="8">
                  <c:v>-15.4</c:v>
                </c:pt>
                <c:pt idx="10">
                  <c:v>-22.1</c:v>
                </c:pt>
              </c:numCache>
            </c:numRef>
          </c:val>
        </c:ser>
        <c:ser>
          <c:idx val="17"/>
          <c:order val="17"/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[1]Финансир.!$T$10:$T$20</c:f>
              <c:numCache>
                <c:formatCode>General</c:formatCode>
                <c:ptCount val="11"/>
                <c:pt idx="0">
                  <c:v>60.3</c:v>
                </c:pt>
                <c:pt idx="1">
                  <c:v>37.6</c:v>
                </c:pt>
                <c:pt idx="2">
                  <c:v>60.9</c:v>
                </c:pt>
                <c:pt idx="3">
                  <c:v>73.8</c:v>
                </c:pt>
                <c:pt idx="4">
                  <c:v>63.7</c:v>
                </c:pt>
                <c:pt idx="5">
                  <c:v>47.4</c:v>
                </c:pt>
                <c:pt idx="6">
                  <c:v>36</c:v>
                </c:pt>
                <c:pt idx="7">
                  <c:v>77.7</c:v>
                </c:pt>
                <c:pt idx="8">
                  <c:v>43.5</c:v>
                </c:pt>
                <c:pt idx="10">
                  <c:v>50.7</c:v>
                </c:pt>
              </c:numCache>
            </c:numRef>
          </c:val>
        </c:ser>
        <c:ser>
          <c:idx val="18"/>
          <c:order val="18"/>
          <c:spPr>
            <a:solidFill>
              <a:srgbClr val="CCFF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[1]Финансир.!$U$10:$U$20</c:f>
              <c:numCache>
                <c:formatCode>General</c:formatCode>
                <c:ptCount val="11"/>
                <c:pt idx="0">
                  <c:v>6227.2</c:v>
                </c:pt>
                <c:pt idx="1">
                  <c:v>23850.400000000001</c:v>
                </c:pt>
                <c:pt idx="2">
                  <c:v>7994.9</c:v>
                </c:pt>
                <c:pt idx="3">
                  <c:v>3527.8</c:v>
                </c:pt>
                <c:pt idx="4">
                  <c:v>7440.1</c:v>
                </c:pt>
                <c:pt idx="5">
                  <c:v>17072.400000000001</c:v>
                </c:pt>
                <c:pt idx="6">
                  <c:v>22442.9</c:v>
                </c:pt>
                <c:pt idx="7">
                  <c:v>4954.6000000000004</c:v>
                </c:pt>
                <c:pt idx="8">
                  <c:v>16476</c:v>
                </c:pt>
                <c:pt idx="10">
                  <c:v>109986.3</c:v>
                </c:pt>
              </c:numCache>
            </c:numRef>
          </c:val>
        </c:ser>
        <c:ser>
          <c:idx val="19"/>
          <c:order val="19"/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[1]Финансир.!$V$10:$V$20</c:f>
              <c:numCache>
                <c:formatCode>General</c:formatCode>
                <c:ptCount val="11"/>
                <c:pt idx="0">
                  <c:v>4464.9000000000005</c:v>
                </c:pt>
                <c:pt idx="1">
                  <c:v>16529</c:v>
                </c:pt>
                <c:pt idx="2">
                  <c:v>5360</c:v>
                </c:pt>
                <c:pt idx="3">
                  <c:v>2666</c:v>
                </c:pt>
                <c:pt idx="4">
                  <c:v>5050</c:v>
                </c:pt>
                <c:pt idx="5">
                  <c:v>12412</c:v>
                </c:pt>
                <c:pt idx="6">
                  <c:v>16160.2</c:v>
                </c:pt>
                <c:pt idx="7">
                  <c:v>2145.1999999999998</c:v>
                </c:pt>
                <c:pt idx="8">
                  <c:v>9905</c:v>
                </c:pt>
                <c:pt idx="10">
                  <c:v>74692.3</c:v>
                </c:pt>
              </c:numCache>
            </c:numRef>
          </c:val>
        </c:ser>
        <c:ser>
          <c:idx val="20"/>
          <c:order val="20"/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[1]Финансир.!$X$10:$X$20</c:f>
              <c:numCache>
                <c:formatCode>General</c:formatCode>
                <c:ptCount val="11"/>
                <c:pt idx="0">
                  <c:v>139</c:v>
                </c:pt>
                <c:pt idx="1">
                  <c:v>144</c:v>
                </c:pt>
                <c:pt idx="2">
                  <c:v>149</c:v>
                </c:pt>
                <c:pt idx="3">
                  <c:v>132</c:v>
                </c:pt>
                <c:pt idx="4">
                  <c:v>147</c:v>
                </c:pt>
                <c:pt idx="5">
                  <c:v>138</c:v>
                </c:pt>
                <c:pt idx="6">
                  <c:v>139</c:v>
                </c:pt>
                <c:pt idx="7">
                  <c:v>231</c:v>
                </c:pt>
                <c:pt idx="8">
                  <c:v>166</c:v>
                </c:pt>
                <c:pt idx="10">
                  <c:v>147.30000000000001</c:v>
                </c:pt>
              </c:numCache>
            </c:numRef>
          </c:val>
        </c:ser>
        <c:ser>
          <c:idx val="21"/>
          <c:order val="21"/>
          <c:tx>
            <c:v>Собственные средства</c:v>
          </c:tx>
          <c:spPr>
            <a:solidFill>
              <a:srgbClr val="FF99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[1]Финансир.!$B$10:$B$20</c:f>
              <c:strCache>
                <c:ptCount val="11"/>
                <c:pt idx="0">
                  <c:v>Данковский</c:v>
                </c:pt>
                <c:pt idx="1">
                  <c:v>Добровский</c:v>
                </c:pt>
                <c:pt idx="2">
                  <c:v>Донской</c:v>
                </c:pt>
                <c:pt idx="3">
                  <c:v>Елецкий</c:v>
                </c:pt>
                <c:pt idx="4">
                  <c:v>Задонский</c:v>
                </c:pt>
                <c:pt idx="5">
                  <c:v>Куликовский</c:v>
                </c:pt>
                <c:pt idx="6">
                  <c:v>Ленинский</c:v>
                </c:pt>
                <c:pt idx="7">
                  <c:v>Тербунский</c:v>
                </c:pt>
                <c:pt idx="8">
                  <c:v>Чаплыгинский</c:v>
                </c:pt>
                <c:pt idx="10">
                  <c:v>ВСЕГО   </c:v>
                </c:pt>
              </c:strCache>
            </c:strRef>
          </c:cat>
          <c:val>
            <c:numRef>
              <c:f>[1]Финансир.!$Y$10:$Y$20</c:f>
              <c:numCache>
                <c:formatCode>General</c:formatCode>
                <c:ptCount val="11"/>
                <c:pt idx="0">
                  <c:v>39.700000000000003</c:v>
                </c:pt>
                <c:pt idx="1">
                  <c:v>62.4</c:v>
                </c:pt>
                <c:pt idx="2">
                  <c:v>39.1</c:v>
                </c:pt>
                <c:pt idx="3">
                  <c:v>26.2</c:v>
                </c:pt>
                <c:pt idx="4">
                  <c:v>36.300000000000004</c:v>
                </c:pt>
                <c:pt idx="5">
                  <c:v>52.6</c:v>
                </c:pt>
                <c:pt idx="6">
                  <c:v>64</c:v>
                </c:pt>
                <c:pt idx="7">
                  <c:v>22.3</c:v>
                </c:pt>
                <c:pt idx="8">
                  <c:v>56.5</c:v>
                </c:pt>
                <c:pt idx="10">
                  <c:v>49.3</c:v>
                </c:pt>
              </c:numCache>
            </c:numRef>
          </c:val>
        </c:ser>
        <c:axId val="59998976"/>
        <c:axId val="60000512"/>
      </c:barChart>
      <c:catAx>
        <c:axId val="599989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0000512"/>
        <c:crosses val="autoZero"/>
        <c:auto val="1"/>
        <c:lblAlgn val="ctr"/>
        <c:lblOffset val="100"/>
        <c:tickLblSkip val="1"/>
        <c:tickMarkSkip val="1"/>
      </c:catAx>
      <c:valAx>
        <c:axId val="6000051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5999897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7C73-AFCA-4A17-A0BA-597505ACC755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C2824-ADD5-41EF-B62C-572CB30C53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248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863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478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8941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6505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46970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3717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2094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171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571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405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424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802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420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537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49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979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62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3835212"/>
              </p:ext>
            </p:extLst>
          </p:nvPr>
        </p:nvGraphicFramePr>
        <p:xfrm>
          <a:off x="117189" y="897616"/>
          <a:ext cx="11869701" cy="5769301"/>
        </p:xfrm>
        <a:graphic>
          <a:graphicData uri="http://schemas.openxmlformats.org/drawingml/2006/table">
            <a:tbl>
              <a:tblPr/>
              <a:tblGrid>
                <a:gridCol w="440951"/>
                <a:gridCol w="1461099"/>
                <a:gridCol w="1063503"/>
                <a:gridCol w="1144543"/>
                <a:gridCol w="1036319"/>
                <a:gridCol w="1010734"/>
                <a:gridCol w="988341"/>
                <a:gridCol w="1010734"/>
                <a:gridCol w="1036319"/>
                <a:gridCol w="930769"/>
                <a:gridCol w="1036319"/>
                <a:gridCol w="710070"/>
              </a:tblGrid>
              <a:tr h="4634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 Cyr"/>
                        </a:rPr>
                        <a:t>№ </a:t>
                      </a:r>
                      <a:r>
                        <a:rPr lang="ru-RU" sz="1050" b="0" i="0" u="none" strike="noStrike" dirty="0" err="1">
                          <a:latin typeface="Arial Cyr"/>
                        </a:rPr>
                        <a:t>п</a:t>
                      </a:r>
                      <a:r>
                        <a:rPr lang="ru-RU" sz="1050" b="0" i="0" u="none" strike="noStrike" dirty="0">
                          <a:latin typeface="Arial Cyr"/>
                        </a:rPr>
                        <a:t>/</a:t>
                      </a:r>
                      <a:r>
                        <a:rPr lang="ru-RU" sz="1050" b="0" i="0" u="none" strike="noStrike" dirty="0" err="1">
                          <a:latin typeface="Arial Cyr"/>
                        </a:rPr>
                        <a:t>п</a:t>
                      </a:r>
                      <a:endParaRPr lang="ru-RU" sz="1050" b="0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latin typeface="Arial Cyr"/>
                        </a:rPr>
                        <a:t>  Наименование лесничеств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Arial Cyr"/>
                        </a:rPr>
                        <a:t> </a:t>
                      </a:r>
                      <a:r>
                        <a:rPr lang="ru-RU" sz="1400" b="0" i="0" u="none" strike="noStrike" dirty="0" smtClean="0">
                          <a:latin typeface="Arial Cyr"/>
                        </a:rPr>
                        <a:t>2018 </a:t>
                      </a:r>
                      <a:r>
                        <a:rPr lang="ru-RU" sz="1400" b="0" i="0" u="none" strike="noStrike" dirty="0">
                          <a:latin typeface="Arial Cyr"/>
                        </a:rPr>
                        <a:t>год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Arial Cyr"/>
                        </a:rPr>
                        <a:t>2019 </a:t>
                      </a:r>
                      <a:r>
                        <a:rPr lang="ru-RU" sz="1400" b="0" i="0" u="none" strike="noStrike" dirty="0">
                          <a:latin typeface="Arial Cyr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Arial Cyr"/>
                        </a:rPr>
                        <a:t>2020 </a:t>
                      </a:r>
                      <a:r>
                        <a:rPr lang="ru-RU" sz="1400" b="0" i="0" u="none" strike="noStrike" dirty="0">
                          <a:latin typeface="Arial Cyr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Arial Cyr"/>
                        </a:rPr>
                        <a:t>Изменение к </a:t>
                      </a:r>
                      <a:r>
                        <a:rPr lang="ru-RU" sz="1200" b="0" i="0" u="none" strike="noStrike" dirty="0" smtClean="0">
                          <a:latin typeface="Arial Cyr"/>
                        </a:rPr>
                        <a:t>20119 </a:t>
                      </a:r>
                      <a:r>
                        <a:rPr lang="ru-RU" sz="1200" b="0" i="0" u="none" strike="noStrike" dirty="0">
                          <a:latin typeface="Arial Cyr"/>
                        </a:rPr>
                        <a:t>году (увеличение +, уменьшение -)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 err="1">
                          <a:latin typeface="Arial Cyr"/>
                        </a:rPr>
                        <a:t>к-во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 err="1" smtClean="0">
                          <a:latin typeface="Arial Cyr"/>
                        </a:rPr>
                        <a:t>составлен-ных</a:t>
                      </a:r>
                      <a:r>
                        <a:rPr lang="ru-RU" sz="1050" b="0" i="1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протоколов, 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 err="1">
                          <a:latin typeface="Arial Cyr"/>
                        </a:rPr>
                        <a:t>к-во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 err="1" smtClean="0">
                          <a:latin typeface="Arial Cyr"/>
                        </a:rPr>
                        <a:t>составлен-ных</a:t>
                      </a:r>
                      <a:r>
                        <a:rPr lang="ru-RU" sz="1050" b="0" i="1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протоколов, 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Arial Cyr"/>
                        </a:rPr>
                        <a:t>в том числе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 err="1">
                          <a:latin typeface="Arial Cyr"/>
                        </a:rPr>
                        <a:t>к-во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 err="1" smtClean="0">
                          <a:latin typeface="Arial Cyr"/>
                        </a:rPr>
                        <a:t>составлен-ных</a:t>
                      </a:r>
                      <a:r>
                        <a:rPr lang="ru-RU" sz="1050" b="0" i="1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протоколов, 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latin typeface="Arial Cyr"/>
                        </a:rPr>
                        <a:t>в том числе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 err="1">
                          <a:latin typeface="Arial Cyr"/>
                        </a:rPr>
                        <a:t>к-во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 err="1" smtClean="0">
                          <a:latin typeface="Arial Cyr"/>
                        </a:rPr>
                        <a:t>составлен-ных</a:t>
                      </a:r>
                      <a:r>
                        <a:rPr lang="ru-RU" sz="1050" b="0" i="1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протоколов, 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latin typeface="Arial Cyr"/>
                        </a:rPr>
                        <a:t>в том числе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latin typeface="Arial Cyr"/>
                        </a:rPr>
                        <a:t>незаконная рубка лесных насаждений (</a:t>
                      </a:r>
                      <a:r>
                        <a:rPr lang="ru-RU" sz="1050" b="0" i="1" u="none" strike="noStrike" dirty="0" err="1" smtClean="0">
                          <a:latin typeface="Arial Cyr"/>
                        </a:rPr>
                        <a:t>сырорасту</a:t>
                      </a:r>
                      <a:r>
                        <a:rPr lang="en-US" sz="1050" b="0" i="1" u="none" strike="noStrike" dirty="0" smtClean="0">
                          <a:latin typeface="Arial Cyr"/>
                        </a:rPr>
                        <a:t>-</a:t>
                      </a:r>
                      <a:r>
                        <a:rPr lang="ru-RU" sz="1050" b="0" i="1" u="none" strike="noStrike" dirty="0" err="1" smtClean="0">
                          <a:latin typeface="Arial Cyr"/>
                        </a:rPr>
                        <a:t>щих</a:t>
                      </a:r>
                      <a:r>
                        <a:rPr lang="ru-RU" sz="1050" b="0" i="1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и сухостойных)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latin typeface="Arial Cyr"/>
                        </a:rPr>
                        <a:t>нарушение правил пожарной безопасности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latin typeface="Arial Cyr"/>
                        </a:rPr>
                        <a:t>незаконная рубка лесных насаждений (</a:t>
                      </a:r>
                      <a:r>
                        <a:rPr lang="ru-RU" sz="1050" b="0" i="1" u="none" strike="noStrike" dirty="0" err="1" smtClean="0">
                          <a:latin typeface="Arial Cyr"/>
                        </a:rPr>
                        <a:t>сырорасту</a:t>
                      </a:r>
                      <a:r>
                        <a:rPr lang="en-US" sz="1050" b="0" i="1" u="none" strike="noStrike" dirty="0" smtClean="0">
                          <a:latin typeface="Arial Cyr"/>
                        </a:rPr>
                        <a:t>-</a:t>
                      </a:r>
                      <a:r>
                        <a:rPr lang="ru-RU" sz="1050" b="0" i="1" u="none" strike="noStrike" dirty="0" err="1" smtClean="0">
                          <a:latin typeface="Arial Cyr"/>
                        </a:rPr>
                        <a:t>щих</a:t>
                      </a:r>
                      <a:r>
                        <a:rPr lang="ru-RU" sz="1050" b="0" i="1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и сухостойных)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latin typeface="Arial Cyr"/>
                        </a:rPr>
                        <a:t>нарушение правил пожарной безопасности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>
                          <a:latin typeface="Arial Cyr"/>
                        </a:rPr>
                        <a:t>незаконная рубка лесных насаждений (</a:t>
                      </a:r>
                      <a:r>
                        <a:rPr lang="ru-RU" sz="1050" b="0" i="1" u="none" strike="noStrike" dirty="0" err="1" smtClean="0">
                          <a:latin typeface="Arial Cyr"/>
                        </a:rPr>
                        <a:t>сырорасту-щих</a:t>
                      </a:r>
                      <a:r>
                        <a:rPr lang="ru-RU" sz="1050" b="0" i="1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и сухостойных)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1" u="none" strike="noStrike" dirty="0" err="1" smtClean="0">
                          <a:latin typeface="Arial Cyr"/>
                        </a:rPr>
                        <a:t>Наруше-ние</a:t>
                      </a:r>
                      <a:r>
                        <a:rPr lang="ru-RU" sz="1050" b="0" i="1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050" b="0" i="1" u="none" strike="noStrike" dirty="0">
                          <a:latin typeface="Arial Cyr"/>
                        </a:rPr>
                        <a:t>правил пожарной безопасности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821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Аппарат управления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1723" marR="11723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1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2.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latin typeface="Times New Roman"/>
                        </a:rPr>
                        <a:t>Грязинское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1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3.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latin typeface="Times New Roman"/>
                        </a:rPr>
                        <a:t>Данковское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4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1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4.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latin typeface="Times New Roman"/>
                        </a:rPr>
                        <a:t>Добровское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92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5.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Донское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1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6.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latin typeface="Times New Roman"/>
                        </a:rPr>
                        <a:t>Елецкое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1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7.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Задонское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1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8.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latin typeface="Times New Roman"/>
                        </a:rPr>
                        <a:t>Усманское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1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9.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latin typeface="Times New Roman"/>
                        </a:rPr>
                        <a:t>Тербунское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92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10.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latin typeface="Times New Roman"/>
                        </a:rPr>
                        <a:t>Чаплыгинское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59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11.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Липецкое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1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1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ВСЕГО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501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-142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3539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по управлению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57120699"/>
              </p:ext>
            </p:extLst>
          </p:nvPr>
        </p:nvGraphicFramePr>
        <p:xfrm>
          <a:off x="2107865" y="54274"/>
          <a:ext cx="8440674" cy="731520"/>
        </p:xfrm>
        <a:graphic>
          <a:graphicData uri="http://schemas.openxmlformats.org/drawingml/2006/table">
            <a:tbl>
              <a:tblPr/>
              <a:tblGrid>
                <a:gridCol w="8440674"/>
              </a:tblGrid>
              <a:tr h="2381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Arial Cyr"/>
                        </a:rPr>
                        <a:t>СПРАВКА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Arial Cyr"/>
                        </a:rPr>
                        <a:t>о количестве составленных протоколов </a:t>
                      </a:r>
                      <a:r>
                        <a:rPr lang="ru-RU" sz="1600" b="1" i="0" u="none" strike="noStrike" dirty="0" smtClean="0">
                          <a:latin typeface="Arial Cyr"/>
                        </a:rPr>
                        <a:t>за</a:t>
                      </a:r>
                      <a:r>
                        <a:rPr lang="en-US" sz="1600" b="1" i="0" u="none" strike="noStrike" baseline="0" dirty="0" smtClean="0">
                          <a:latin typeface="Arial Cyr"/>
                        </a:rPr>
                        <a:t> </a:t>
                      </a:r>
                      <a:r>
                        <a:rPr lang="ru-RU" sz="1600" b="1" i="0" u="none" strike="noStrike" dirty="0" smtClean="0">
                          <a:latin typeface="Arial Cyr"/>
                        </a:rPr>
                        <a:t>2018 </a:t>
                      </a:r>
                      <a:r>
                        <a:rPr lang="ru-RU" sz="1600" b="1" i="0" u="none" strike="noStrike" dirty="0">
                          <a:latin typeface="Arial Cyr"/>
                        </a:rPr>
                        <a:t>- </a:t>
                      </a:r>
                      <a:r>
                        <a:rPr lang="ru-RU" sz="1600" b="1" i="0" u="none" strike="noStrike" dirty="0" smtClean="0">
                          <a:latin typeface="Arial Cyr"/>
                        </a:rPr>
                        <a:t>2020 </a:t>
                      </a:r>
                      <a:r>
                        <a:rPr lang="ru-RU" sz="1600" b="1" i="0" u="none" strike="noStrike" dirty="0">
                          <a:latin typeface="Arial Cyr"/>
                        </a:rPr>
                        <a:t>г.г.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Arial Cyr"/>
                        </a:rPr>
                        <a:t>по управлению лесного хозяйства Липецкой области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974284" y="0"/>
            <a:ext cx="10294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1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Слайд 30</a:t>
            </a:r>
            <a:endParaRPr lang="ru-RU" sz="1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0157020"/>
              </p:ext>
            </p:extLst>
          </p:nvPr>
        </p:nvGraphicFramePr>
        <p:xfrm>
          <a:off x="117185" y="714357"/>
          <a:ext cx="11869699" cy="6358590"/>
        </p:xfrm>
        <a:graphic>
          <a:graphicData uri="http://schemas.openxmlformats.org/drawingml/2006/table">
            <a:tbl>
              <a:tblPr/>
              <a:tblGrid>
                <a:gridCol w="505810"/>
                <a:gridCol w="1534294"/>
                <a:gridCol w="1024268"/>
                <a:gridCol w="961042"/>
                <a:gridCol w="1049558"/>
                <a:gridCol w="1340400"/>
                <a:gridCol w="1340400"/>
                <a:gridCol w="1315109"/>
                <a:gridCol w="1399409"/>
                <a:gridCol w="1399409"/>
              </a:tblGrid>
              <a:tr h="7462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№ п.п.</a:t>
                      </a:r>
                    </a:p>
                  </a:txBody>
                  <a:tcPr marL="8647" marR="8647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лесничеств</a:t>
                      </a:r>
                    </a:p>
                  </a:txBody>
                  <a:tcPr marL="8647" marR="8647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Численность государственных лесных инспекторов, человек</a:t>
                      </a:r>
                    </a:p>
                  </a:txBody>
                  <a:tcPr marL="8647" marR="8647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Количество составленных протоколов на 1 инспектора</a:t>
                      </a:r>
                    </a:p>
                  </a:txBody>
                  <a:tcPr marL="8647" marR="8647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Динамика количества протоколов на 1 инспектора к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году (увеличение +, уменьшение -)</a:t>
                      </a:r>
                    </a:p>
                  </a:txBody>
                  <a:tcPr marL="8647" marR="8647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Динамика количества протоколов на 1 инспектора к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2020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году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(увеличение +, уменьшение -)</a:t>
                      </a:r>
                    </a:p>
                  </a:txBody>
                  <a:tcPr marL="8647" marR="8647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22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8647" marR="8647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8647" marR="8647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8647" marR="8647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8647" marR="8647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8647" marR="8647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8647" marR="8647" marT="70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8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1.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Аппарат управления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8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8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8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64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2.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Грязинское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28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28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28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64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3.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Данковское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26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26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26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71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4.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Добровское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25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25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25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62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5.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Донское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24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24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24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64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6.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Елецкое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27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27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27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73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7.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Задонское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24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24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24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77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8.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Усманское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22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22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22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77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9.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Тербунское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17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17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17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77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10.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Чаплыгинское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23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23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23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7799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Итого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224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224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224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77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11.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Липецкое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13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13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13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11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ВСЕГО   по управлению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237</a:t>
                      </a: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236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236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647" marR="8647" marT="7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4897227"/>
              </p:ext>
            </p:extLst>
          </p:nvPr>
        </p:nvGraphicFramePr>
        <p:xfrm>
          <a:off x="293036" y="142852"/>
          <a:ext cx="11166309" cy="501732"/>
        </p:xfrm>
        <a:graphic>
          <a:graphicData uri="http://schemas.openxmlformats.org/drawingml/2006/table">
            <a:tbl>
              <a:tblPr/>
              <a:tblGrid>
                <a:gridCol w="11166309"/>
              </a:tblGrid>
              <a:tr h="1756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Сведения о количестве составленных протоколов на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инспектора </a:t>
                      </a:r>
                      <a:r>
                        <a:rPr lang="ru-RU" sz="1600" b="1" i="0" u="none" strike="noStrike" dirty="0">
                          <a:latin typeface="Times New Roman"/>
                        </a:rPr>
                        <a:t>в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2018-2020 </a:t>
                      </a:r>
                      <a:r>
                        <a:rPr lang="ru-RU" sz="1600" b="1" i="0" u="none" strike="noStrike" dirty="0">
                          <a:latin typeface="Times New Roman"/>
                        </a:rPr>
                        <a:t>г.г.</a:t>
                      </a:r>
                    </a:p>
                  </a:txBody>
                  <a:tcPr marL="8647" marR="8647" marT="7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6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по управлению лесного хозяйства Липецкой области</a:t>
                      </a:r>
                    </a:p>
                  </a:txBody>
                  <a:tcPr marL="8647" marR="8647" marT="7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974283" y="0"/>
            <a:ext cx="10294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1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Слайд 31</a:t>
            </a:r>
            <a:endParaRPr lang="ru-RU" sz="1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4606569"/>
              </p:ext>
            </p:extLst>
          </p:nvPr>
        </p:nvGraphicFramePr>
        <p:xfrm>
          <a:off x="117186" y="928669"/>
          <a:ext cx="11757708" cy="6099722"/>
        </p:xfrm>
        <a:graphic>
          <a:graphicData uri="http://schemas.openxmlformats.org/drawingml/2006/table">
            <a:tbl>
              <a:tblPr/>
              <a:tblGrid>
                <a:gridCol w="328391"/>
                <a:gridCol w="1313567"/>
                <a:gridCol w="813967"/>
                <a:gridCol w="742481"/>
                <a:gridCol w="742481"/>
                <a:gridCol w="742481"/>
                <a:gridCol w="835292"/>
                <a:gridCol w="742481"/>
                <a:gridCol w="835292"/>
                <a:gridCol w="835292"/>
                <a:gridCol w="857739"/>
                <a:gridCol w="742481"/>
                <a:gridCol w="693271"/>
                <a:gridCol w="827058"/>
                <a:gridCol w="705434"/>
              </a:tblGrid>
              <a:tr h="40013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Arial Cyr"/>
                        </a:rPr>
                        <a:t>№ </a:t>
                      </a:r>
                      <a:r>
                        <a:rPr lang="ru-RU" sz="1100" b="1" i="0" u="none" strike="noStrike" dirty="0" err="1">
                          <a:latin typeface="Arial Cyr"/>
                        </a:rPr>
                        <a:t>п</a:t>
                      </a:r>
                      <a:r>
                        <a:rPr lang="ru-RU" sz="1100" b="1" i="0" u="none" strike="noStrike" dirty="0">
                          <a:latin typeface="Arial Cyr"/>
                        </a:rPr>
                        <a:t>/</a:t>
                      </a:r>
                      <a:r>
                        <a:rPr lang="ru-RU" sz="1100" b="1" i="0" u="none" strike="noStrike" dirty="0" err="1">
                          <a:latin typeface="Arial Cyr"/>
                        </a:rPr>
                        <a:t>п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latin typeface="Arial Cyr"/>
                        </a:rPr>
                        <a:t>  </a:t>
                      </a:r>
                      <a:r>
                        <a:rPr lang="ru-RU" sz="1100" b="1" i="1" u="none" strike="noStrike" dirty="0" smtClean="0">
                          <a:latin typeface="Arial Cyr"/>
                        </a:rPr>
                        <a:t>Наименование </a:t>
                      </a:r>
                      <a:r>
                        <a:rPr lang="ru-RU" sz="1100" b="1" i="1" u="none" strike="noStrike" dirty="0">
                          <a:latin typeface="Arial Cyr"/>
                        </a:rPr>
                        <a:t>лесничеств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 Cyr"/>
                        </a:rPr>
                        <a:t> Незаконные рубки леса по годам: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1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Arial Cyr"/>
                        </a:rPr>
                        <a:t>Число </a:t>
                      </a:r>
                      <a:r>
                        <a:rPr lang="ru-RU" sz="1100" b="1" i="0" u="none" strike="noStrike" dirty="0" smtClean="0">
                          <a:latin typeface="Arial Cyr"/>
                        </a:rPr>
                        <a:t>случаев, шт.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Arial Cyr"/>
                        </a:rPr>
                        <a:t>Масса, плот. куб. м.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3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Arial Cyr"/>
                        </a:rPr>
                        <a:t>Ущерб, тыс. руб.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 smtClean="0">
                          <a:latin typeface="Arial Cyr"/>
                        </a:rPr>
                        <a:t>Возмеще-но</a:t>
                      </a:r>
                      <a:r>
                        <a:rPr lang="ru-RU" sz="1100" b="1" i="0" u="none" strike="noStrike" dirty="0">
                          <a:latin typeface="Arial Cyr"/>
                        </a:rPr>
                        <a:t>, тыс.руб.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Arial Cyr"/>
                        </a:rPr>
                        <a:t>Выявляемость нарушений,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latin typeface="Arial Cyr"/>
                        </a:rPr>
                        <a:t>2018 </a:t>
                      </a:r>
                      <a:r>
                        <a:rPr lang="ru-RU" sz="1200" b="1" i="1" u="none" strike="noStrike" dirty="0">
                          <a:latin typeface="Arial Cyr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2019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2020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latin typeface="Arial Cyr"/>
                        </a:rPr>
                        <a:t>2018 </a:t>
                      </a:r>
                      <a:r>
                        <a:rPr lang="ru-RU" sz="1200" b="1" i="1" u="none" strike="noStrike" dirty="0">
                          <a:latin typeface="Arial Cyr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2019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2020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latin typeface="Arial Cyr"/>
                        </a:rPr>
                        <a:t>2018 </a:t>
                      </a:r>
                      <a:r>
                        <a:rPr lang="ru-RU" sz="1200" b="1" i="1" u="none" strike="noStrike" dirty="0">
                          <a:latin typeface="Arial Cyr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2019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2020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latin typeface="Arial Cyr"/>
                        </a:rPr>
                        <a:t>2020 </a:t>
                      </a:r>
                      <a:r>
                        <a:rPr lang="ru-RU" sz="1200" b="1" i="1" u="none" strike="noStrike" dirty="0">
                          <a:latin typeface="Arial Cyr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latin typeface="Arial Cyr"/>
                        </a:rPr>
                        <a:t>2018 </a:t>
                      </a:r>
                      <a:r>
                        <a:rPr lang="ru-RU" sz="1200" b="1" i="1" u="none" strike="noStrike" dirty="0">
                          <a:latin typeface="Arial Cyr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latin typeface="Arial Cyr"/>
                        </a:rPr>
                        <a:t>2019 </a:t>
                      </a:r>
                      <a:r>
                        <a:rPr lang="ru-RU" sz="1200" b="1" i="1" u="none" strike="noStrike" dirty="0">
                          <a:latin typeface="Arial Cyr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latin typeface="Arial Cyr"/>
                        </a:rPr>
                        <a:t>2020 </a:t>
                      </a:r>
                      <a:r>
                        <a:rPr lang="ru-RU" sz="1200" b="1" i="1" u="none" strike="noStrike" dirty="0">
                          <a:latin typeface="Arial Cyr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 Cyr"/>
                        </a:rPr>
                        <a:t>1.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latin typeface="Arial Cyr"/>
                        </a:rPr>
                        <a:t>Грязинское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14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4,9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9,2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434,1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4,4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 Cyr"/>
                        </a:rPr>
                        <a:t>2.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latin typeface="Arial Cyr"/>
                        </a:rPr>
                        <a:t>Данковское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11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8,1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 Cyr"/>
                        </a:rPr>
                        <a:t>3.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latin typeface="Arial Cyr"/>
                        </a:rPr>
                        <a:t>Добровское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15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4,1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8,7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424,6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3,3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 Cyr"/>
                        </a:rPr>
                        <a:t>4.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latin typeface="Arial Cyr"/>
                        </a:rPr>
                        <a:t>Донское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4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13,1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36,9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28,7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299,6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 Cyr"/>
                        </a:rPr>
                        <a:t>5.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latin typeface="Arial Cyr"/>
                        </a:rPr>
                        <a:t>Елецкое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14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9,6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 Cyr"/>
                        </a:rPr>
                        <a:t>6.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latin typeface="Arial Cyr"/>
                        </a:rPr>
                        <a:t>Задонское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17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4,3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145,7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 Cyr"/>
                        </a:rPr>
                        <a:t>7.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latin typeface="Arial Cyr"/>
                        </a:rPr>
                        <a:t>Усманское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10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13,3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 Cyr"/>
                        </a:rPr>
                        <a:t>8.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latin typeface="Arial Cyr"/>
                        </a:rPr>
                        <a:t>Тербунское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18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6,1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314,1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104,1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459,3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120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Arial Cyr"/>
                        </a:rPr>
                        <a:t>9.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err="1">
                          <a:latin typeface="Arial Cyr"/>
                        </a:rPr>
                        <a:t>Чаплыгинское</a:t>
                      </a:r>
                      <a:endParaRPr lang="ru-RU" sz="1400" b="1" i="1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2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0,2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8,6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540,3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latin typeface="Arial Cyr"/>
                        </a:rPr>
                        <a:t>Итого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105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88,5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24,9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415,2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1537,3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918,2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131,7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9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Arial Cyr"/>
                        </a:rPr>
                        <a:t>10.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latin typeface="Arial Cyr"/>
                        </a:rPr>
                        <a:t>Липецкое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9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60,2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7,3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1389,3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22148,1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1,37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56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ВСЕГО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114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63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90,8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53,8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Arial Cyr"/>
                        </a:rPr>
                        <a:t>85,1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Arial Cyr"/>
                        </a:rPr>
                        <a:t>422,5</a:t>
                      </a:r>
                      <a:endParaRPr lang="ru-RU" sz="16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2926,6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Arial Cyr"/>
                        </a:rPr>
                        <a:t>23066,3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133,1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11723" marR="11723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3310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по управлению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Chart 4"/>
          <p:cNvGraphicFramePr>
            <a:graphicFrameLocks/>
          </p:cNvGraphicFramePr>
          <p:nvPr/>
        </p:nvGraphicFramePr>
        <p:xfrm>
          <a:off x="11980985" y="1676400"/>
          <a:ext cx="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0965731"/>
              </p:ext>
            </p:extLst>
          </p:nvPr>
        </p:nvGraphicFramePr>
        <p:xfrm>
          <a:off x="1875663" y="142852"/>
          <a:ext cx="8128000" cy="731520"/>
        </p:xfrm>
        <a:graphic>
          <a:graphicData uri="http://schemas.openxmlformats.org/drawingml/2006/table">
            <a:tbl>
              <a:tblPr/>
              <a:tblGrid>
                <a:gridCol w="214732"/>
                <a:gridCol w="7913268"/>
              </a:tblGrid>
              <a:tr h="1352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Arial Cyr"/>
                        </a:rPr>
                        <a:t>СПРАВКА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2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Arial Cyr"/>
                        </a:rPr>
                        <a:t>о незаконных рубках за </a:t>
                      </a:r>
                      <a:r>
                        <a:rPr lang="ru-RU" sz="1600" b="1" i="0" u="none" strike="noStrike" dirty="0" smtClean="0">
                          <a:latin typeface="Arial Cyr"/>
                        </a:rPr>
                        <a:t>2018 </a:t>
                      </a:r>
                      <a:r>
                        <a:rPr lang="ru-RU" sz="1600" b="1" i="0" u="none" strike="noStrike" dirty="0">
                          <a:latin typeface="Arial Cyr"/>
                        </a:rPr>
                        <a:t>- </a:t>
                      </a:r>
                      <a:r>
                        <a:rPr lang="ru-RU" sz="1600" b="1" i="0" u="none" strike="noStrike" dirty="0" smtClean="0">
                          <a:latin typeface="Arial Cyr"/>
                        </a:rPr>
                        <a:t>2020 г.г</a:t>
                      </a:r>
                      <a:r>
                        <a:rPr lang="ru-RU" sz="1600" b="1" i="0" u="none" strike="noStrike" dirty="0">
                          <a:latin typeface="Arial Cyr"/>
                        </a:rPr>
                        <a:t>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257"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Arial Cyr"/>
                        </a:rPr>
                        <a:t>по управлению лесного хозяйства Липецкой области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974283" y="0"/>
            <a:ext cx="10294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1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Слайд 32</a:t>
            </a:r>
            <a:endParaRPr lang="ru-RU" sz="1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6204298"/>
              </p:ext>
            </p:extLst>
          </p:nvPr>
        </p:nvGraphicFramePr>
        <p:xfrm>
          <a:off x="205113" y="928669"/>
          <a:ext cx="11781776" cy="5740690"/>
        </p:xfrm>
        <a:graphic>
          <a:graphicData uri="http://schemas.openxmlformats.org/drawingml/2006/table">
            <a:tbl>
              <a:tblPr/>
              <a:tblGrid>
                <a:gridCol w="4870678"/>
                <a:gridCol w="1579678"/>
                <a:gridCol w="1579678"/>
                <a:gridCol w="1886841"/>
                <a:gridCol w="1864901"/>
              </a:tblGrid>
              <a:tr h="6737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лесонарушений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. изм</a:t>
                      </a:r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11351" marR="11351" marT="9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11351" marR="11351" marT="9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11351" marR="11351" marT="9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11351" marR="11351" marT="9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947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Незаконные рубки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39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куб.м.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53,8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85,11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3947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 т. ч.         выявленные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39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куб.м.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53,8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85,11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39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47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  не выявленные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39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куб.м.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39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81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Ущерб: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</a:tr>
              <a:tr h="4394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 выявлено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422,5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2966,6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23066,3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394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      взыскано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178,5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133,1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4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11351" marR="11351" marT="9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351" marR="11351" marT="9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63586" y="0"/>
          <a:ext cx="8128000" cy="634035"/>
        </p:xfrm>
        <a:graphic>
          <a:graphicData uri="http://schemas.openxmlformats.org/drawingml/2006/table">
            <a:tbl>
              <a:tblPr/>
              <a:tblGrid>
                <a:gridCol w="8128000"/>
              </a:tblGrid>
              <a:tr h="2213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latin typeface="Arial Cyr"/>
                        </a:rPr>
                        <a:t>Анализ</a:t>
                      </a:r>
                    </a:p>
                  </a:txBody>
                  <a:tcPr marL="11351" marR="11351" marT="9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4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latin typeface="Arial Cyr"/>
                        </a:rPr>
                        <a:t> незаконных рубок, совершенных в лесничествах Липецкой области</a:t>
                      </a:r>
                    </a:p>
                  </a:txBody>
                  <a:tcPr marL="11351" marR="11351" marT="9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974284" y="0"/>
            <a:ext cx="10294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1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Слайд 33</a:t>
            </a:r>
            <a:endParaRPr lang="ru-RU" sz="1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2214</TotalTime>
  <Words>932</Words>
  <Application>Microsoft Office PowerPoint</Application>
  <PresentationFormat>Произвольный</PresentationFormat>
  <Paragraphs>608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1_Аспект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ПРОШЕДШЕГО ПОЖАРООПАСНОГО  СЕЗОНА 2019 ГОДА</dc:title>
  <dc:creator>User</dc:creator>
  <cp:lastModifiedBy>СвинцовВВ</cp:lastModifiedBy>
  <cp:revision>173</cp:revision>
  <cp:lastPrinted>2020-02-27T12:10:31Z</cp:lastPrinted>
  <dcterms:created xsi:type="dcterms:W3CDTF">2019-11-17T16:51:08Z</dcterms:created>
  <dcterms:modified xsi:type="dcterms:W3CDTF">2021-02-25T10:23:41Z</dcterms:modified>
</cp:coreProperties>
</file>