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698" r:id="rId2"/>
    <p:sldId id="701" r:id="rId3"/>
    <p:sldId id="702" r:id="rId4"/>
    <p:sldId id="703" r:id="rId5"/>
    <p:sldId id="704" r:id="rId6"/>
    <p:sldId id="705" r:id="rId7"/>
    <p:sldId id="706" r:id="rId8"/>
    <p:sldId id="699" r:id="rId9"/>
    <p:sldId id="700" r:id="rId10"/>
    <p:sldId id="696" r:id="rId11"/>
    <p:sldId id="697" r:id="rId12"/>
  </p:sldIdLst>
  <p:sldSz cx="12192000" cy="6858000"/>
  <p:notesSz cx="6888163" cy="100203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Arial Cyr" pitchFamily="34" charset="0"/>
      <p:regular r:id="rId22"/>
      <p:bold r:id="rId23"/>
      <p:italic r:id="rId24"/>
      <p:boldItalic r:id="rId25"/>
    </p:embeddedFont>
    <p:embeddedFont>
      <p:font typeface="Century Gothic" pitchFamily="34" charset="0"/>
      <p:regular r:id="rId26"/>
      <p:bold r:id="rId27"/>
      <p:italic r:id="rId28"/>
      <p:boldItalic r:id="rId29"/>
    </p:embeddedFont>
    <p:embeddedFont>
      <p:font typeface="Gotham Pro" charset="0"/>
      <p:regular r:id="rId30"/>
      <p:bold r:id="rId31"/>
      <p:italic r:id="rId32"/>
      <p:boldItalic r:id="rId33"/>
    </p:embeddedFont>
    <p:embeddedFont>
      <p:font typeface="Bookman Old Style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A9E"/>
    <a:srgbClr val="F7CAAB"/>
    <a:srgbClr val="517F35"/>
    <a:srgbClr val="6B9250"/>
    <a:srgbClr val="7AA65D"/>
    <a:srgbClr val="345222"/>
    <a:srgbClr val="F4B183"/>
    <a:srgbClr val="A8C595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30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86156568972764"/>
          <c:y val="9.275192907909896E-2"/>
          <c:w val="0.65752364030238963"/>
          <c:h val="0.814496141841800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7AA65D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4B183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338526.7</c:v>
                </c:pt>
                <c:pt idx="1">
                  <c:v>194436.8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  <c:dPt>
            <c:idx val="0"/>
            <c:bubble3D val="0"/>
            <c:spPr>
              <a:solidFill>
                <a:srgbClr val="6B9250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c:spPr>
          </c:dPt>
          <c:dPt>
            <c:idx val="1"/>
            <c:bubble3D val="0"/>
            <c:explosion val="4"/>
            <c:spPr>
              <a:solidFill>
                <a:srgbClr val="F4B183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8.8477367210798626E-3"/>
                  <c:y val="3.8427159226867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492455736932859E-2"/>
                  <c:y val="-9.606789806716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lIns="36000" rIns="36000">
                  <a:noAutofit/>
                </a:bodyPr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379240469408427"/>
                      <c:h val="0.1675941043055312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492455736933407E-3"/>
                  <c:y val="-3.842715922686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Выполнение переданных полномочий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33278.9</c:v>
                </c:pt>
                <c:pt idx="1">
                  <c:v>31458.6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95410660213454E-2"/>
          <c:y val="0.10564454320813646"/>
          <c:w val="0.85417612746660854"/>
          <c:h val="0.71336813648440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452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81.7</c:v>
                </c:pt>
                <c:pt idx="1">
                  <c:v>91.8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A8C5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41.9</c:v>
                </c:pt>
                <c:pt idx="1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11.3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169024"/>
        <c:axId val="185170560"/>
      </c:barChart>
      <c:catAx>
        <c:axId val="1851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170560"/>
        <c:crosses val="autoZero"/>
        <c:auto val="1"/>
        <c:lblAlgn val="ctr"/>
        <c:lblOffset val="100"/>
        <c:noMultiLvlLbl val="0"/>
      </c:catAx>
      <c:valAx>
        <c:axId val="1851705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851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08689516578906E-2"/>
          <c:y val="0.10256576175909467"/>
          <c:w val="0.93422906798004834"/>
          <c:h val="0.55582872915520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A8C595"/>
            </a:solidFill>
          </c:spPr>
          <c:invertIfNegative val="0"/>
          <c:dLbls>
            <c:dLbl>
              <c:idx val="0"/>
              <c:layout>
                <c:manualLayout>
                  <c:x val="3.0967991550857011E-3"/>
                  <c:y val="-1.3785668699659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280212483399718E-3"/>
                  <c:y val="-1.179452927012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Добровский</c:v>
                </c:pt>
                <c:pt idx="1">
                  <c:v>Донской</c:v>
                </c:pt>
                <c:pt idx="2">
                  <c:v>Елецкий</c:v>
                </c:pt>
                <c:pt idx="3">
                  <c:v>Задонский</c:v>
                </c:pt>
                <c:pt idx="4">
                  <c:v>Куликовский</c:v>
                </c:pt>
                <c:pt idx="5">
                  <c:v>Ленинский</c:v>
                </c:pt>
                <c:pt idx="6">
                  <c:v>Тербунский</c:v>
                </c:pt>
                <c:pt idx="7">
                  <c:v>Хлевенский</c:v>
                </c:pt>
                <c:pt idx="8">
                  <c:v>Чаплыгинский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29492</c:v>
                </c:pt>
                <c:pt idx="1">
                  <c:v>8299</c:v>
                </c:pt>
                <c:pt idx="2">
                  <c:v>9045</c:v>
                </c:pt>
                <c:pt idx="3">
                  <c:v>6271</c:v>
                </c:pt>
                <c:pt idx="4">
                  <c:v>31282</c:v>
                </c:pt>
                <c:pt idx="5">
                  <c:v>30480</c:v>
                </c:pt>
                <c:pt idx="6">
                  <c:v>7512</c:v>
                </c:pt>
                <c:pt idx="7">
                  <c:v>7994</c:v>
                </c:pt>
                <c:pt idx="8">
                  <c:v>30635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345222"/>
            </a:solidFill>
          </c:spPr>
          <c:invertIfNegative val="0"/>
          <c:dLbls>
            <c:dLbl>
              <c:idx val="0"/>
              <c:layout>
                <c:manualLayout>
                  <c:x val="3.6843701310244714E-3"/>
                  <c:y val="-6.6528574708220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501490102581797E-3"/>
                  <c:y val="-3.1808080905641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205885120933661E-2"/>
                  <c:y val="-1.428642540693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52465204797678E-3"/>
                  <c:y val="-1.935045762773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9445995545377544E-3"/>
                  <c:y val="-9.435623416096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6559379280778239E-3"/>
                  <c:y val="-1.2212445661582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559379280778239E-3"/>
                  <c:y val="-1.082366305760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3120849933598925E-3"/>
                  <c:y val="-9.435623416096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Добровский</c:v>
                </c:pt>
                <c:pt idx="1">
                  <c:v>Донской</c:v>
                </c:pt>
                <c:pt idx="2">
                  <c:v>Елецкий</c:v>
                </c:pt>
                <c:pt idx="3">
                  <c:v>Задонский</c:v>
                </c:pt>
                <c:pt idx="4">
                  <c:v>Куликовский</c:v>
                </c:pt>
                <c:pt idx="5">
                  <c:v>Ленинский</c:v>
                </c:pt>
                <c:pt idx="6">
                  <c:v>Тербунский</c:v>
                </c:pt>
                <c:pt idx="7">
                  <c:v>Хлевенский</c:v>
                </c:pt>
                <c:pt idx="8">
                  <c:v>Чаплыгинский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31834</c:v>
                </c:pt>
                <c:pt idx="1">
                  <c:v>8264</c:v>
                </c:pt>
                <c:pt idx="2">
                  <c:v>4651</c:v>
                </c:pt>
                <c:pt idx="3">
                  <c:v>5437</c:v>
                </c:pt>
                <c:pt idx="4">
                  <c:v>31343</c:v>
                </c:pt>
                <c:pt idx="5">
                  <c:v>30490</c:v>
                </c:pt>
                <c:pt idx="6">
                  <c:v>7512</c:v>
                </c:pt>
                <c:pt idx="7">
                  <c:v>8269</c:v>
                </c:pt>
                <c:pt idx="8">
                  <c:v>31898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6473088"/>
        <c:axId val="186491264"/>
      </c:barChart>
      <c:catAx>
        <c:axId val="18647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500"/>
            </a:pPr>
            <a:endParaRPr lang="ru-RU"/>
          </a:p>
        </c:txPr>
        <c:crossAx val="186491264"/>
        <c:crosses val="autoZero"/>
        <c:auto val="1"/>
        <c:lblAlgn val="ctr"/>
        <c:lblOffset val="330"/>
        <c:noMultiLvlLbl val="0"/>
      </c:catAx>
      <c:valAx>
        <c:axId val="1864912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crossAx val="18647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60353889456824E-2"/>
          <c:y val="0.11044473387333882"/>
          <c:w val="0.92461876431325452"/>
          <c:h val="0.60489483511280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год,руб.</c:v>
                </c:pt>
              </c:strCache>
            </c:strRef>
          </c:tx>
          <c:spPr>
            <a:solidFill>
              <a:srgbClr val="517F35"/>
            </a:solidFill>
          </c:spPr>
          <c:invertIfNegative val="0"/>
          <c:dLbls>
            <c:dLbl>
              <c:idx val="6"/>
              <c:layout>
                <c:manualLayout>
                  <c:x val="-1.43826198157167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Добровский</c:v>
                </c:pt>
                <c:pt idx="1">
                  <c:v>Донской</c:v>
                </c:pt>
                <c:pt idx="2">
                  <c:v>Елецкий</c:v>
                </c:pt>
                <c:pt idx="3">
                  <c:v>Задонский</c:v>
                </c:pt>
                <c:pt idx="4">
                  <c:v>Куликовский</c:v>
                </c:pt>
                <c:pt idx="5">
                  <c:v>Ленинский</c:v>
                </c:pt>
                <c:pt idx="6">
                  <c:v>Тербунский</c:v>
                </c:pt>
                <c:pt idx="7">
                  <c:v>Хлевенский</c:v>
                </c:pt>
                <c:pt idx="8">
                  <c:v>Чаплыгинский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31937</c:v>
                </c:pt>
                <c:pt idx="1">
                  <c:v>24979</c:v>
                </c:pt>
                <c:pt idx="2">
                  <c:v>19808</c:v>
                </c:pt>
                <c:pt idx="3">
                  <c:v>18198</c:v>
                </c:pt>
                <c:pt idx="4">
                  <c:v>27809</c:v>
                </c:pt>
                <c:pt idx="5">
                  <c:v>34052</c:v>
                </c:pt>
                <c:pt idx="6">
                  <c:v>22491</c:v>
                </c:pt>
                <c:pt idx="7">
                  <c:v>34334</c:v>
                </c:pt>
                <c:pt idx="8">
                  <c:v>29013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год, руб.</c:v>
                </c:pt>
              </c:strCache>
            </c:strRef>
          </c:tx>
          <c:spPr>
            <a:solidFill>
              <a:srgbClr val="B0CA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Добровский</c:v>
                </c:pt>
                <c:pt idx="1">
                  <c:v>Донской</c:v>
                </c:pt>
                <c:pt idx="2">
                  <c:v>Елецкий</c:v>
                </c:pt>
                <c:pt idx="3">
                  <c:v>Задонский</c:v>
                </c:pt>
                <c:pt idx="4">
                  <c:v>Куликовский</c:v>
                </c:pt>
                <c:pt idx="5">
                  <c:v>Ленинский</c:v>
                </c:pt>
                <c:pt idx="6">
                  <c:v>Тербунский</c:v>
                </c:pt>
                <c:pt idx="7">
                  <c:v>Хлевенский</c:v>
                </c:pt>
                <c:pt idx="8">
                  <c:v>Чаплыгинский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29235</c:v>
                </c:pt>
                <c:pt idx="1">
                  <c:v>23143</c:v>
                </c:pt>
                <c:pt idx="2">
                  <c:v>20819</c:v>
                </c:pt>
                <c:pt idx="3">
                  <c:v>20334</c:v>
                </c:pt>
                <c:pt idx="4">
                  <c:v>27723</c:v>
                </c:pt>
                <c:pt idx="5">
                  <c:v>33016</c:v>
                </c:pt>
                <c:pt idx="6">
                  <c:v>22144</c:v>
                </c:pt>
                <c:pt idx="7">
                  <c:v>29719</c:v>
                </c:pt>
                <c:pt idx="8">
                  <c:v>26117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3128448"/>
        <c:axId val="183129984"/>
      </c:barChart>
      <c:catAx>
        <c:axId val="18312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129984"/>
        <c:crosses val="autoZero"/>
        <c:auto val="1"/>
        <c:lblAlgn val="ctr"/>
        <c:lblOffset val="150"/>
        <c:noMultiLvlLbl val="0"/>
      </c:catAx>
      <c:valAx>
        <c:axId val="1831299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8312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0.42193</cdr:x>
      <cdr:y>0.42366</cdr:y>
    </cdr:from>
    <cdr:to>
      <cdr:x>0.68216</cdr:x>
      <cdr:y>0.55695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413591" y="1956391"/>
          <a:ext cx="1488558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532 963,5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тыс.руб.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0.26588</cdr:x>
      <cdr:y>0.46658</cdr:y>
    </cdr:from>
    <cdr:to>
      <cdr:x>0.39936</cdr:x>
      <cdr:y>0.56049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20895" y="2154632"/>
          <a:ext cx="763571" cy="433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36,5%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0.60398</cdr:x>
      <cdr:y>0.68331</cdr:y>
    </cdr:from>
    <cdr:to>
      <cdr:x>0.73746</cdr:x>
      <cdr:y>0.77721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54961" y="3155444"/>
          <a:ext cx="763571" cy="433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63,5%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0.19587</cdr:x>
      <cdr:y>0.13687</cdr:y>
    </cdr:from>
    <cdr:to>
      <cdr:x>0.38356</cdr:x>
      <cdr:y>0.23855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836171" y="497180"/>
          <a:ext cx="801265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134,9</a:t>
          </a:r>
          <a:endParaRPr lang="ru-RU" sz="18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0.60343</cdr:x>
      <cdr:y>0.0943</cdr:y>
    </cdr:from>
    <cdr:to>
      <cdr:x>0.79113</cdr:x>
      <cdr:y>0.19598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2576093" y="342537"/>
          <a:ext cx="801308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159,7</a:t>
          </a:r>
          <a:endParaRPr lang="ru-RU" sz="18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0.37184</cdr:x>
      <cdr:y>0.3735</cdr:y>
    </cdr:from>
    <cdr:to>
      <cdr:x>0.56168</cdr:x>
      <cdr:y>0.47518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587404" y="1356727"/>
          <a:ext cx="810444" cy="369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  <a:latin typeface="Calibri" pitchFamily="34" charset="0"/>
            </a:rPr>
            <a:t>31%</a:t>
          </a:r>
          <a:endParaRPr lang="ru-RU" sz="18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0.37184</cdr:x>
      <cdr:y>0.61016</cdr:y>
    </cdr:from>
    <cdr:to>
      <cdr:x>0.56168</cdr:x>
      <cdr:y>0.71183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87404" y="2216371"/>
          <a:ext cx="810444" cy="369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  <a:latin typeface="+mn-lt"/>
            </a:rPr>
            <a:t>63%</a:t>
          </a:r>
          <a:endParaRPr lang="ru-RU" sz="1800" b="1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0.81016</cdr:x>
      <cdr:y>0.20858</cdr:y>
    </cdr:from>
    <cdr:to>
      <cdr:x>1</cdr:x>
      <cdr:y>0.31025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62102" y="757645"/>
          <a:ext cx="8104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</a:rPr>
            <a:t>15%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0.81016</cdr:x>
      <cdr:y>0.36553</cdr:y>
    </cdr:from>
    <cdr:to>
      <cdr:x>1</cdr:x>
      <cdr:y>0.46721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458645" y="1327770"/>
          <a:ext cx="810444" cy="369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</a:rPr>
            <a:t>26%</a:t>
          </a:r>
          <a:endParaRPr lang="ru-RU" sz="18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0.84956</cdr:x>
      <cdr:y>0.293</cdr:y>
    </cdr:from>
    <cdr:to>
      <cdr:x>0.92478</cdr:x>
      <cdr:y>0.44461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276350"/>
          <a:ext cx="647700" cy="66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0.26693</cdr:x>
      <cdr:y>0.38939</cdr:y>
    </cdr:from>
    <cdr:to>
      <cdr:x>0.37849</cdr:x>
      <cdr:y>0.64404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52700" y="1806070"/>
          <a:ext cx="1066800" cy="1181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0.03879</cdr:x>
      <cdr:y>0.65107</cdr:y>
    </cdr:from>
    <cdr:to>
      <cdr:x>0.12361</cdr:x>
      <cdr:y>0.71931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86860" y="2978224"/>
          <a:ext cx="627200" cy="3121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rgbClr val="345222"/>
              </a:solidFill>
            </a:rPr>
            <a:t>107,9%                               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0.1535</cdr:x>
      <cdr:y>0.64693</cdr:y>
    </cdr:from>
    <cdr:to>
      <cdr:x>0.24219</cdr:x>
      <cdr:y>0.72127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1135053" y="2601350"/>
          <a:ext cx="655817" cy="2989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</a:rPr>
            <a:t>99,6%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0.24219</cdr:x>
      <cdr:y>0.64196</cdr:y>
    </cdr:from>
    <cdr:to>
      <cdr:x>0.33087</cdr:x>
      <cdr:y>0.70279</cdr:y>
    </cdr:to>
    <cdr:sp macro="" textlink="">
      <cdr:nvSpPr>
        <cdr:cNvPr id="16" name="TextBox 3"/>
        <cdr:cNvSpPr txBox="1"/>
      </cdr:nvSpPr>
      <cdr:spPr>
        <a:xfrm xmlns:a="http://schemas.openxmlformats.org/drawingml/2006/main">
          <a:off x="1790870" y="2581365"/>
          <a:ext cx="655743" cy="244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51,4%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0.35297</cdr:x>
      <cdr:y>0.64252</cdr:y>
    </cdr:from>
    <cdr:to>
      <cdr:x>0.44937</cdr:x>
      <cdr:y>0.71009</cdr:y>
    </cdr:to>
    <cdr:sp macro="" textlink="">
      <cdr:nvSpPr>
        <cdr:cNvPr id="17" name="TextBox 4"/>
        <cdr:cNvSpPr txBox="1"/>
      </cdr:nvSpPr>
      <cdr:spPr>
        <a:xfrm xmlns:a="http://schemas.openxmlformats.org/drawingml/2006/main">
          <a:off x="2610013" y="2939134"/>
          <a:ext cx="712828" cy="3090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</a:rPr>
            <a:t>86,7%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0.4655</cdr:x>
      <cdr:y>0.65052</cdr:y>
    </cdr:from>
    <cdr:to>
      <cdr:x>0.5484</cdr:x>
      <cdr:y>0.70003</cdr:y>
    </cdr:to>
    <cdr:sp macro="" textlink="">
      <cdr:nvSpPr>
        <cdr:cNvPr id="18" name="TextBox 5"/>
        <cdr:cNvSpPr txBox="1"/>
      </cdr:nvSpPr>
      <cdr:spPr>
        <a:xfrm xmlns:a="http://schemas.openxmlformats.org/drawingml/2006/main">
          <a:off x="3442123" y="2975718"/>
          <a:ext cx="613003" cy="2264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100,2%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0.89395</cdr:x>
      <cdr:y>0.65629</cdr:y>
    </cdr:from>
    <cdr:to>
      <cdr:x>0.98841</cdr:x>
      <cdr:y>0.72725</cdr:y>
    </cdr:to>
    <cdr:sp macro="" textlink="">
      <cdr:nvSpPr>
        <cdr:cNvPr id="20" name="TextBox 7"/>
        <cdr:cNvSpPr txBox="1"/>
      </cdr:nvSpPr>
      <cdr:spPr>
        <a:xfrm xmlns:a="http://schemas.openxmlformats.org/drawingml/2006/main">
          <a:off x="6610277" y="3002083"/>
          <a:ext cx="698483" cy="3245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104,1%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0.78654</cdr:x>
      <cdr:y>0.65547</cdr:y>
    </cdr:from>
    <cdr:to>
      <cdr:x>0.86338</cdr:x>
      <cdr:y>0.71966</cdr:y>
    </cdr:to>
    <cdr:sp macro="" textlink="">
      <cdr:nvSpPr>
        <cdr:cNvPr id="21" name="TextBox 8"/>
        <cdr:cNvSpPr txBox="1"/>
      </cdr:nvSpPr>
      <cdr:spPr>
        <a:xfrm xmlns:a="http://schemas.openxmlformats.org/drawingml/2006/main">
          <a:off x="5816059" y="2998332"/>
          <a:ext cx="568192" cy="2936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103,4%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0.68768</cdr:x>
      <cdr:y>0.65425</cdr:y>
    </cdr:from>
    <cdr:to>
      <cdr:x>0.76592</cdr:x>
      <cdr:y>0.72159</cdr:y>
    </cdr:to>
    <cdr:sp macro="" textlink="">
      <cdr:nvSpPr>
        <cdr:cNvPr id="22" name="TextBox 9"/>
        <cdr:cNvSpPr txBox="1"/>
      </cdr:nvSpPr>
      <cdr:spPr>
        <a:xfrm xmlns:a="http://schemas.openxmlformats.org/drawingml/2006/main">
          <a:off x="5085003" y="2992787"/>
          <a:ext cx="578544" cy="308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100%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0.58185</cdr:x>
      <cdr:y>0.65486</cdr:y>
    </cdr:from>
    <cdr:to>
      <cdr:x>0.65748</cdr:x>
      <cdr:y>0.72075</cdr:y>
    </cdr:to>
    <cdr:sp macro="" textlink="">
      <cdr:nvSpPr>
        <cdr:cNvPr id="23" name="TextBox 10"/>
        <cdr:cNvSpPr txBox="1"/>
      </cdr:nvSpPr>
      <cdr:spPr>
        <a:xfrm xmlns:a="http://schemas.openxmlformats.org/drawingml/2006/main">
          <a:off x="4302468" y="2995581"/>
          <a:ext cx="559245" cy="3014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100%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0.06132</cdr:x>
      <cdr:y>0.7064</cdr:y>
    </cdr:from>
    <cdr:to>
      <cdr:x>0.15364</cdr:x>
      <cdr:y>0.77116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506960" y="3692394"/>
          <a:ext cx="7632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109</a:t>
          </a:r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%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0.57733</cdr:x>
      <cdr:y>0</cdr:y>
    </cdr:from>
    <cdr:to>
      <cdr:x>0.66669</cdr:x>
      <cdr:y>0.06477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4772788" y="0"/>
          <a:ext cx="738754" cy="3385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0.75765</cdr:x>
      <cdr:y>0</cdr:y>
    </cdr:from>
    <cdr:to>
      <cdr:x>0.84997</cdr:x>
      <cdr:y>0.06476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6263485" y="-916774"/>
          <a:ext cx="763213" cy="3385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0.15141</cdr:x>
      <cdr:y>0.70664</cdr:y>
    </cdr:from>
    <cdr:to>
      <cdr:x>0.25852</cdr:x>
      <cdr:y>0.77141</cdr:y>
    </cdr:to>
    <cdr:sp macro="" textlink="">
      <cdr:nvSpPr>
        <cdr:cNvPr id="8" name="TextBox 15"/>
        <cdr:cNvSpPr txBox="1"/>
      </cdr:nvSpPr>
      <cdr:spPr>
        <a:xfrm xmlns:a="http://schemas.openxmlformats.org/drawingml/2006/main">
          <a:off x="1251713" y="3693672"/>
          <a:ext cx="885446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</a:rPr>
            <a:t>  </a:t>
          </a:r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108%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0.78245</cdr:x>
      <cdr:y>0.70786</cdr:y>
    </cdr:from>
    <cdr:to>
      <cdr:x>0.90053</cdr:x>
      <cdr:y>0.77262</cdr:y>
    </cdr:to>
    <cdr:sp macro="" textlink="">
      <cdr:nvSpPr>
        <cdr:cNvPr id="9" name="TextBox 15"/>
        <cdr:cNvSpPr txBox="1"/>
      </cdr:nvSpPr>
      <cdr:spPr>
        <a:xfrm xmlns:a="http://schemas.openxmlformats.org/drawingml/2006/main">
          <a:off x="6468561" y="3700049"/>
          <a:ext cx="976160" cy="3385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116</a:t>
          </a:r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%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0.67112</cdr:x>
      <cdr:y>0.70984</cdr:y>
    </cdr:from>
    <cdr:to>
      <cdr:x>0.79307</cdr:x>
      <cdr:y>0.7746</cdr:y>
    </cdr:to>
    <cdr:sp macro="" textlink="">
      <cdr:nvSpPr>
        <cdr:cNvPr id="10" name="TextBox 15"/>
        <cdr:cNvSpPr txBox="1"/>
      </cdr:nvSpPr>
      <cdr:spPr>
        <a:xfrm xmlns:a="http://schemas.openxmlformats.org/drawingml/2006/main">
          <a:off x="5548206" y="3710399"/>
          <a:ext cx="1008166" cy="3385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101,6%</a:t>
          </a:r>
          <a:endParaRPr lang="ru-RU" sz="1600" b="1" dirty="0">
            <a:solidFill>
              <a:schemeClr val="bg2">
                <a:lumMod val="50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0.87228</cdr:x>
      <cdr:y>0</cdr:y>
    </cdr:from>
    <cdr:to>
      <cdr:x>0.97004</cdr:x>
      <cdr:y>0.06476</cdr:y>
    </cdr:to>
    <cdr:sp macro="" textlink="">
      <cdr:nvSpPr>
        <cdr:cNvPr id="11" name="TextBox 15"/>
        <cdr:cNvSpPr txBox="1"/>
      </cdr:nvSpPr>
      <cdr:spPr>
        <a:xfrm xmlns:a="http://schemas.openxmlformats.org/drawingml/2006/main">
          <a:off x="7211188" y="0"/>
          <a:ext cx="808134" cy="3385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0.05424</cdr:x>
      <cdr:y>0</cdr:y>
    </cdr:from>
    <cdr:to>
      <cdr:x>0.14129</cdr:x>
      <cdr:y>0.06477</cdr:y>
    </cdr:to>
    <cdr:sp macro="" textlink="">
      <cdr:nvSpPr>
        <cdr:cNvPr id="12" name="TextBox 15"/>
        <cdr:cNvSpPr txBox="1"/>
      </cdr:nvSpPr>
      <cdr:spPr>
        <a:xfrm xmlns:a="http://schemas.openxmlformats.org/drawingml/2006/main">
          <a:off x="448390" y="-916774"/>
          <a:ext cx="719661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755"/>
          </a:xfrm>
          <a:prstGeom prst="rect">
            <a:avLst/>
          </a:prstGeom>
        </p:spPr>
        <p:txBody>
          <a:bodyPr vert="horz" lIns="96586" tIns="48294" rIns="96586" bIns="482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2"/>
            <a:ext cx="2984871" cy="502755"/>
          </a:xfrm>
          <a:prstGeom prst="rect">
            <a:avLst/>
          </a:prstGeom>
        </p:spPr>
        <p:txBody>
          <a:bodyPr vert="horz" lIns="96586" tIns="48294" rIns="96586" bIns="482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6" tIns="48294" rIns="96586" bIns="482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6586" tIns="48294" rIns="96586" bIns="4829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9"/>
            <a:ext cx="2984871" cy="502754"/>
          </a:xfrm>
          <a:prstGeom prst="rect">
            <a:avLst/>
          </a:prstGeom>
        </p:spPr>
        <p:txBody>
          <a:bodyPr vert="horz" lIns="96586" tIns="48294" rIns="96586" bIns="482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9"/>
            <a:ext cx="2984871" cy="502754"/>
          </a:xfrm>
          <a:prstGeom prst="rect">
            <a:avLst/>
          </a:prstGeom>
        </p:spPr>
        <p:txBody>
          <a:bodyPr vert="horz" lIns="96586" tIns="48294" rIns="96586" bIns="482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9F55-9E8A-4A12-9BFF-EE9F8C427D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C2824-ADD5-41EF-B62C-572CB30C53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 smtClean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0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0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9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 rot="10800000">
            <a:off x="7029450" y="0"/>
            <a:ext cx="5162550" cy="3028949"/>
          </a:xfrm>
          <a:prstGeom prst="parallelogram">
            <a:avLst>
              <a:gd name="adj" fmla="val 23076"/>
            </a:avLst>
          </a:prstGeom>
          <a:gradFill flip="none" rotWithShape="1">
            <a:gsLst>
              <a:gs pos="49000">
                <a:srgbClr val="A5A1A1"/>
              </a:gs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889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 rot="10800000">
            <a:off x="0" y="0"/>
            <a:ext cx="5162550" cy="4762500"/>
          </a:xfrm>
          <a:prstGeom prst="parallelogram">
            <a:avLst>
              <a:gd name="adj" fmla="val 21076"/>
            </a:avLst>
          </a:prstGeom>
          <a:gradFill flip="none" rotWithShape="1">
            <a:gsLst>
              <a:gs pos="50000">
                <a:srgbClr val="A5A1A1"/>
              </a:gs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889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Блок-схема: данные 1"/>
          <p:cNvSpPr/>
          <p:nvPr/>
        </p:nvSpPr>
        <p:spPr>
          <a:xfrm>
            <a:off x="657225" y="-90488"/>
            <a:ext cx="10515599" cy="67913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48"/>
              <a:gd name="connsiteY0" fmla="*/ 10000 h 10000"/>
              <a:gd name="connsiteX1" fmla="*/ 1348 w 9348"/>
              <a:gd name="connsiteY1" fmla="*/ 0 h 10000"/>
              <a:gd name="connsiteX2" fmla="*/ 9348 w 9348"/>
              <a:gd name="connsiteY2" fmla="*/ 0 h 10000"/>
              <a:gd name="connsiteX3" fmla="*/ 7348 w 9348"/>
              <a:gd name="connsiteY3" fmla="*/ 10000 h 10000"/>
              <a:gd name="connsiteX4" fmla="*/ 0 w 9348"/>
              <a:gd name="connsiteY4" fmla="*/ 10000 h 10000"/>
              <a:gd name="connsiteX0" fmla="*/ 0 w 10000"/>
              <a:gd name="connsiteY0" fmla="*/ 10000 h 10018"/>
              <a:gd name="connsiteX1" fmla="*/ 1442 w 10000"/>
              <a:gd name="connsiteY1" fmla="*/ 0 h 10018"/>
              <a:gd name="connsiteX2" fmla="*/ 10000 w 10000"/>
              <a:gd name="connsiteY2" fmla="*/ 0 h 10018"/>
              <a:gd name="connsiteX3" fmla="*/ 8375 w 10000"/>
              <a:gd name="connsiteY3" fmla="*/ 10018 h 10018"/>
              <a:gd name="connsiteX4" fmla="*/ 0 w 10000"/>
              <a:gd name="connsiteY4" fmla="*/ 10000 h 10018"/>
              <a:gd name="connsiteX0" fmla="*/ 0 w 10000"/>
              <a:gd name="connsiteY0" fmla="*/ 10000 h 10001"/>
              <a:gd name="connsiteX1" fmla="*/ 1442 w 10000"/>
              <a:gd name="connsiteY1" fmla="*/ 0 h 10001"/>
              <a:gd name="connsiteX2" fmla="*/ 10000 w 10000"/>
              <a:gd name="connsiteY2" fmla="*/ 0 h 10001"/>
              <a:gd name="connsiteX3" fmla="*/ 8599 w 10000"/>
              <a:gd name="connsiteY3" fmla="*/ 10001 h 10001"/>
              <a:gd name="connsiteX4" fmla="*/ 0 w 10000"/>
              <a:gd name="connsiteY4" fmla="*/ 1000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0" y="10000"/>
                </a:moveTo>
                <a:lnTo>
                  <a:pt x="1442" y="0"/>
                </a:lnTo>
                <a:lnTo>
                  <a:pt x="10000" y="0"/>
                </a:lnTo>
                <a:lnTo>
                  <a:pt x="8599" y="10001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78000">
                <a:srgbClr val="5D8F3B"/>
              </a:gs>
              <a:gs pos="100000">
                <a:srgbClr val="537F35"/>
              </a:gs>
              <a:gs pos="31000">
                <a:srgbClr val="6DA945">
                  <a:alpha val="95294"/>
                </a:srgbClr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chemeClr val="accent6">
                <a:lumMod val="75000"/>
                <a:alpha val="81000"/>
              </a:schemeClr>
            </a:solidFill>
          </a:ln>
          <a:effectLst>
            <a:outerShdw blurRad="101600" dist="38100" dir="2700000" algn="tl" rotWithShape="0">
              <a:schemeClr val="tx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-247649" y="1628349"/>
            <a:ext cx="12439649" cy="25908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  Управление лесного хозяйства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Липецкой области</a:t>
            </a:r>
          </a:p>
          <a:p>
            <a:pPr algn="ctr"/>
            <a:endParaRPr lang="ru-RU" sz="32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Итоги работы за 2020 год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endParaRPr lang="ru-RU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85" y="257175"/>
            <a:ext cx="806390" cy="10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/>
          <p:nvPr>
            <p:extLst/>
          </p:nvPr>
        </p:nvGraphicFramePr>
        <p:xfrm>
          <a:off x="247653" y="2253443"/>
          <a:ext cx="4269089" cy="36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08002" y="723900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-6624"/>
            <a:ext cx="11683998" cy="574259"/>
          </a:xfrm>
          <a:prstGeom prst="rect">
            <a:avLst/>
          </a:prstGeom>
        </p:spPr>
        <p:txBody>
          <a:bodyPr wrap="square" lIns="91436" tIns="45718" rIns="91436" bIns="45718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Собственные доходы лесхозов области  в </a:t>
            </a:r>
            <a:r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году</a:t>
            </a:r>
            <a:r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тыс.руб.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61927" y="664104"/>
            <a:ext cx="529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Всего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159,7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млн.руб.</a:t>
            </a:r>
          </a:p>
          <a:p>
            <a:r>
              <a:rPr lang="ru-RU" sz="2800" b="1" dirty="0" smtClean="0">
                <a:solidFill>
                  <a:srgbClr val="517F35"/>
                </a:solidFill>
              </a:rPr>
              <a:t>Рост к  2019 г.</a:t>
            </a:r>
            <a:r>
              <a:rPr lang="ru-RU" sz="4000" b="1" dirty="0" smtClean="0">
                <a:solidFill>
                  <a:srgbClr val="517F35"/>
                </a:solidFill>
              </a:rPr>
              <a:t> -  </a:t>
            </a:r>
            <a:r>
              <a:rPr lang="ru-RU" sz="2800" b="1" dirty="0" smtClean="0">
                <a:solidFill>
                  <a:srgbClr val="517F35"/>
                </a:solidFill>
              </a:rPr>
              <a:t>на</a:t>
            </a:r>
            <a:r>
              <a:rPr lang="ru-RU" sz="4000" b="1" dirty="0" smtClean="0">
                <a:solidFill>
                  <a:srgbClr val="517F35"/>
                </a:solidFill>
              </a:rPr>
              <a:t> 18,4%</a:t>
            </a:r>
            <a:endParaRPr lang="ru-RU" sz="4000" b="1" dirty="0">
              <a:solidFill>
                <a:srgbClr val="517F3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021" y="2169805"/>
            <a:ext cx="404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Структура доходов,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млн.руб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33378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161927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47653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850" y="5758472"/>
            <a:ext cx="296883" cy="190005"/>
          </a:xfrm>
          <a:prstGeom prst="roundRect">
            <a:avLst/>
          </a:prstGeom>
          <a:solidFill>
            <a:srgbClr val="345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1543" y="6548026"/>
            <a:ext cx="296883" cy="190005"/>
          </a:xfrm>
          <a:prstGeom prst="round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0538" y="6181810"/>
            <a:ext cx="296883" cy="190005"/>
          </a:xfrm>
          <a:prstGeom prst="roundRect">
            <a:avLst/>
          </a:prstGeom>
          <a:solidFill>
            <a:srgbClr val="A8C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9"/>
          <p:cNvSpPr txBox="1"/>
          <p:nvPr/>
        </p:nvSpPr>
        <p:spPr>
          <a:xfrm>
            <a:off x="785134" y="6050275"/>
            <a:ext cx="320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от переработки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810156" y="6446530"/>
            <a:ext cx="365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от прочей деятельности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785134" y="5629939"/>
            <a:ext cx="3771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от реализации древесины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7851" y="6568873"/>
            <a:ext cx="318197" cy="152951"/>
          </a:xfrm>
          <a:prstGeom prst="roundRect">
            <a:avLst/>
          </a:prstGeom>
          <a:solidFill>
            <a:srgbClr val="A8C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69390" y="6556264"/>
            <a:ext cx="318197" cy="152951"/>
          </a:xfrm>
          <a:prstGeom prst="roundRect">
            <a:avLst/>
          </a:prstGeom>
          <a:solidFill>
            <a:srgbClr val="6B92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9"/>
          <p:cNvSpPr txBox="1"/>
          <p:nvPr/>
        </p:nvSpPr>
        <p:spPr>
          <a:xfrm>
            <a:off x="7158942" y="6487630"/>
            <a:ext cx="17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План    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0145402" y="6476643"/>
            <a:ext cx="17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факт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3" name="Диаграмма 42"/>
          <p:cNvGraphicFramePr/>
          <p:nvPr>
            <p:extLst/>
          </p:nvPr>
        </p:nvGraphicFramePr>
        <p:xfrm>
          <a:off x="4757340" y="1721672"/>
          <a:ext cx="7394485" cy="457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9"/>
          <p:cNvSpPr txBox="1"/>
          <p:nvPr/>
        </p:nvSpPr>
        <p:spPr>
          <a:xfrm>
            <a:off x="6374356" y="871616"/>
            <a:ext cx="510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Выполнение плана по доходам, %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9100" y="1084759"/>
            <a:ext cx="4339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517F35"/>
                </a:solidFill>
              </a:rPr>
              <a:t>снижение </a:t>
            </a:r>
            <a:r>
              <a:rPr lang="ru-RU" sz="4000" b="1" dirty="0" smtClean="0">
                <a:solidFill>
                  <a:srgbClr val="517F35"/>
                </a:solidFill>
              </a:rPr>
              <a:t> </a:t>
            </a:r>
            <a:r>
              <a:rPr lang="ru-RU" sz="4000" b="1" dirty="0">
                <a:solidFill>
                  <a:srgbClr val="517F35"/>
                </a:solidFill>
              </a:rPr>
              <a:t>-  </a:t>
            </a:r>
            <a:r>
              <a:rPr lang="ru-RU" sz="2800" b="1" dirty="0">
                <a:solidFill>
                  <a:srgbClr val="517F35"/>
                </a:solidFill>
              </a:rPr>
              <a:t>на</a:t>
            </a:r>
            <a:r>
              <a:rPr lang="ru-RU" sz="4000" b="1" dirty="0">
                <a:solidFill>
                  <a:srgbClr val="517F35"/>
                </a:solidFill>
              </a:rPr>
              <a:t> </a:t>
            </a:r>
            <a:r>
              <a:rPr lang="ru-RU" sz="4000" b="1" dirty="0" smtClean="0">
                <a:solidFill>
                  <a:srgbClr val="517F35"/>
                </a:solidFill>
              </a:rPr>
              <a:t>0,9%</a:t>
            </a:r>
            <a:endParaRPr lang="ru-RU" sz="4000" b="1" dirty="0">
              <a:solidFill>
                <a:srgbClr val="517F35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2866" y="3119972"/>
            <a:ext cx="56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+mn-lt"/>
              </a:rPr>
              <a:t>6%</a:t>
            </a:r>
            <a:endParaRPr lang="ru-RU" b="1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24080" y="4478264"/>
            <a:ext cx="81043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b="1" dirty="0" smtClean="0"/>
              <a:t>59%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28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08002" y="778492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ашивка 4"/>
          <p:cNvSpPr/>
          <p:nvPr/>
        </p:nvSpPr>
        <p:spPr>
          <a:xfrm>
            <a:off x="333378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1927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47653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958" y="95536"/>
            <a:ext cx="10546685" cy="574259"/>
          </a:xfrm>
          <a:prstGeom prst="rect">
            <a:avLst/>
          </a:prstGeom>
        </p:spPr>
        <p:txBody>
          <a:bodyPr wrap="square" lIns="91436" tIns="45718" rIns="91436" bIns="45718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Средняя заработная плата по учреждениям в 2020 году, руб.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71451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2276" y="778492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ашивка 13"/>
          <p:cNvSpPr/>
          <p:nvPr/>
        </p:nvSpPr>
        <p:spPr>
          <a:xfrm>
            <a:off x="247652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3308321" y="916774"/>
          <a:ext cx="8267043" cy="52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9"/>
          <p:cNvSpPr txBox="1"/>
          <p:nvPr/>
        </p:nvSpPr>
        <p:spPr>
          <a:xfrm>
            <a:off x="201613" y="609301"/>
            <a:ext cx="363509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В среднем по области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35 800</a:t>
            </a:r>
            <a:r>
              <a:rPr lang="ru-RU" sz="1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руб.</a:t>
            </a:r>
          </a:p>
          <a:p>
            <a:pPr algn="ctr">
              <a:lnSpc>
                <a:spcPct val="80000"/>
              </a:lnSpc>
            </a:pPr>
            <a:r>
              <a:rPr lang="ru-RU" sz="5400" b="1" dirty="0" smtClean="0">
                <a:solidFill>
                  <a:srgbClr val="517F35"/>
                </a:solidFill>
              </a:rPr>
              <a:t>105,8%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247652" y="2441912"/>
            <a:ext cx="27704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В среднем по лесхозам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27 848</a:t>
            </a:r>
            <a:r>
              <a:rPr lang="ru-RU" sz="1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руб.</a:t>
            </a:r>
          </a:p>
          <a:p>
            <a:pPr algn="ctr"/>
            <a:r>
              <a:rPr lang="ru-RU" sz="5400" b="1" dirty="0" smtClean="0">
                <a:solidFill>
                  <a:srgbClr val="517F35"/>
                </a:solidFill>
              </a:rPr>
              <a:t>114%</a:t>
            </a:r>
            <a:endParaRPr lang="ru-RU" sz="4000" b="1" dirty="0">
              <a:solidFill>
                <a:srgbClr val="517F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8954" y="4638931"/>
            <a:ext cx="951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89%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5729348" y="4638931"/>
            <a:ext cx="62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95%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5816" y="4645999"/>
            <a:ext cx="88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</a:rPr>
              <a:t> 103%</a:t>
            </a:r>
            <a:endParaRPr lang="ru-RU" sz="16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4278" y="4638931"/>
            <a:ext cx="78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</a:rPr>
              <a:t>100%</a:t>
            </a:r>
            <a:endParaRPr lang="ru-RU" sz="16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10800744" y="4645999"/>
            <a:ext cx="76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</a:rPr>
              <a:t>111%</a:t>
            </a:r>
            <a:endParaRPr lang="ru-RU" sz="16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65236" y="6469484"/>
            <a:ext cx="264112" cy="190005"/>
          </a:xfrm>
          <a:prstGeom prst="roundRect">
            <a:avLst/>
          </a:prstGeom>
          <a:solidFill>
            <a:srgbClr val="7AA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819862" y="6453820"/>
            <a:ext cx="264112" cy="190005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5806452" y="6368559"/>
            <a:ext cx="146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 2020 год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9131961" y="6354911"/>
            <a:ext cx="146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 2019 год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333377" y="5029133"/>
            <a:ext cx="29566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Пороговое значение для ВПРМ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28554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6268" y="4984553"/>
            <a:ext cx="349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!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35088"/>
              </p:ext>
            </p:extLst>
          </p:nvPr>
        </p:nvGraphicFramePr>
        <p:xfrm>
          <a:off x="297583" y="214104"/>
          <a:ext cx="11708368" cy="6423365"/>
        </p:xfrm>
        <a:graphic>
          <a:graphicData uri="http://schemas.openxmlformats.org/drawingml/2006/table">
            <a:tbl>
              <a:tblPr/>
              <a:tblGrid>
                <a:gridCol w="677344"/>
                <a:gridCol w="2032032"/>
                <a:gridCol w="885385"/>
                <a:gridCol w="1146646"/>
                <a:gridCol w="928927"/>
                <a:gridCol w="1074074"/>
                <a:gridCol w="1045044"/>
                <a:gridCol w="928927"/>
                <a:gridCol w="1016018"/>
                <a:gridCol w="1045044"/>
                <a:gridCol w="928927"/>
              </a:tblGrid>
              <a:tr h="38538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7896" marR="7896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7896" marR="7896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821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Объемы санитарно-оздоровительных мероприятий на землях иных категорий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в 2020 г. по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лесхозам  управления лесного хозяйства Липецкой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области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Лесхоз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Площадь, га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Общая масса, м3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Ликвид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, м3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% выполнения годового плана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% выполнения годового плана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% выполнения годового плана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Данковский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Добровский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Донской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Елецкий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Задонский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Хлевенский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Куликовский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Ленинский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Тербунский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8362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Чаплыгинский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96" marR="7896" marT="5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0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65936"/>
              </p:ext>
            </p:extLst>
          </p:nvPr>
        </p:nvGraphicFramePr>
        <p:xfrm>
          <a:off x="201880" y="46630"/>
          <a:ext cx="11785006" cy="6692843"/>
        </p:xfrm>
        <a:graphic>
          <a:graphicData uri="http://schemas.openxmlformats.org/drawingml/2006/table">
            <a:tbl>
              <a:tblPr/>
              <a:tblGrid>
                <a:gridCol w="1860792"/>
                <a:gridCol w="834907"/>
                <a:gridCol w="1025884"/>
                <a:gridCol w="866099"/>
                <a:gridCol w="727702"/>
                <a:gridCol w="900552"/>
                <a:gridCol w="840694"/>
                <a:gridCol w="715553"/>
                <a:gridCol w="752847"/>
                <a:gridCol w="880228"/>
                <a:gridCol w="795768"/>
                <a:gridCol w="865663"/>
                <a:gridCol w="718317"/>
              </a:tblGrid>
              <a:tr h="634529">
                <a:tc gridSpan="1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по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лесокультурным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работам в лесном фонде и в городских лесах за 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14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Лесопользователь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Лесовосстановление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лесоразведение,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 л/к, га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Уход за л/к,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почвы,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выполне-ния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выполне-ния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выполне-ния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Донской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Хлевенский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7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Куликовский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7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АНО БП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Излегоще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7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8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Тербунский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Данковском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2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УОЛ ВГЛТУ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0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909,1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76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Липецкое городское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3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9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21036"/>
              </p:ext>
            </p:extLst>
          </p:nvPr>
        </p:nvGraphicFramePr>
        <p:xfrm>
          <a:off x="166250" y="202640"/>
          <a:ext cx="11740153" cy="6610754"/>
        </p:xfrm>
        <a:graphic>
          <a:graphicData uri="http://schemas.openxmlformats.org/drawingml/2006/table">
            <a:tbl>
              <a:tblPr/>
              <a:tblGrid>
                <a:gridCol w="1631596"/>
                <a:gridCol w="883932"/>
                <a:gridCol w="1080361"/>
                <a:gridCol w="1344787"/>
                <a:gridCol w="906597"/>
                <a:gridCol w="997256"/>
                <a:gridCol w="1541215"/>
                <a:gridCol w="906597"/>
                <a:gridCol w="1087916"/>
                <a:gridCol w="1359896"/>
              </a:tblGrid>
              <a:tr h="64813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по защитному лесоразведению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2020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Лесхоз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Лесоразведение, га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 ЗЛН, га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Уход за ЗЛН, га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Донской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Елецкий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4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Хлевенский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1090,6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1090,6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Куликовский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 в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Грязинском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 в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Данковском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 в Городском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Тербунский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1207,4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Данковском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5086,2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5089,5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1F2E8-62F2-4474-82D6-7322AA392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37" y="-228316"/>
            <a:ext cx="8746435" cy="7086316"/>
          </a:xfrm>
        </p:spPr>
        <p:txBody>
          <a:bodyPr/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2521" y="171449"/>
            <a:ext cx="9643708" cy="58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противопожарных мероприятий в 2020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11298"/>
              </p:ext>
            </p:extLst>
          </p:nvPr>
        </p:nvGraphicFramePr>
        <p:xfrm>
          <a:off x="711367" y="882347"/>
          <a:ext cx="11175833" cy="5815337"/>
        </p:xfrm>
        <a:graphic>
          <a:graphicData uri="http://schemas.openxmlformats.org/drawingml/2006/table">
            <a:tbl>
              <a:tblPr/>
              <a:tblGrid>
                <a:gridCol w="2227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2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1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23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123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8160">
                <a:tc gridSpan="10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5" marR="6145" marT="5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46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организации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Устройство минерализованных полос, км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Прочистка минерализованных полос, км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Прокладка противопожарных разрывов, км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"Ленинский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4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"Ленинский лесхоз"               Липецкое городское лесничество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Данковский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"Донской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"Елецкий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"Задонский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Хлевенский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Куликовский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Тербунский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9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Чаплыгинский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989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989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8100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3386" y="195943"/>
            <a:ext cx="9973788" cy="66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противопожарных мероприятий в 2020 году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47908"/>
              </p:ext>
            </p:extLst>
          </p:nvPr>
        </p:nvGraphicFramePr>
        <p:xfrm>
          <a:off x="296883" y="997526"/>
          <a:ext cx="11602191" cy="5569527"/>
        </p:xfrm>
        <a:graphic>
          <a:graphicData uri="http://schemas.openxmlformats.org/drawingml/2006/table">
            <a:tbl>
              <a:tblPr/>
              <a:tblGrid>
                <a:gridCol w="2381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7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13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75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75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340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7695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организации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Обустройство, эксплуатация  лесных дорог,  предназначенных для охраны лесов от пожаров, км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стендов, аншлагов противопожарного назначения, шт.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пожарных водоемов и подъездов к источникам водоснабжения, шт.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    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  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"Ленинский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0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«Ленинский лесхоз»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Липецкое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городское лесничество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Данковский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"Донской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1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"Елецкий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"Задонский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3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Хлевенский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2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Куликовский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2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Тербунский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3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Чаплыгинский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530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52020"/>
              </p:ext>
            </p:extLst>
          </p:nvPr>
        </p:nvGraphicFramePr>
        <p:xfrm>
          <a:off x="486888" y="1114272"/>
          <a:ext cx="11530940" cy="5447612"/>
        </p:xfrm>
        <a:graphic>
          <a:graphicData uri="http://schemas.openxmlformats.org/drawingml/2006/table">
            <a:tbl>
              <a:tblPr/>
              <a:tblGrid>
                <a:gridCol w="229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2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93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66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10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710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617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Прочистка квартальных просек, км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зон отдыха, шт.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/ эксплуатация шлагбаумов, шт.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4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"Ленинский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2/30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2/30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9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"Ленинский лесхоз"      Липецкое городское лесничество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1/12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1/12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4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Данковский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2/10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2/10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3/25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3/25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"Донской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1/20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1/20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3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"Елецкий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5/30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5/30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"Задонский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1/21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1/21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5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Хлевенский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1/4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1/4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Куликовский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2/25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2/25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5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Тербунский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3/18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3/18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6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Чаплыгинский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2/15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2/15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39,2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39,2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23/210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23/210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20536" y="179614"/>
            <a:ext cx="9964139" cy="734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противопожарных мероприятий 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37428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002" y="54392"/>
            <a:ext cx="11683998" cy="574259"/>
          </a:xfrm>
          <a:prstGeom prst="rect">
            <a:avLst/>
          </a:prstGeom>
        </p:spPr>
        <p:txBody>
          <a:bodyPr wrap="square" lIns="91436" tIns="45718" rIns="91436" bIns="45718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Освоение средств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бюджетов по состоянию на 01.01.2021 г.,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тыс.руб.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8002" y="723900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333378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47653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61927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-776177" y="1059908"/>
          <a:ext cx="5720316" cy="409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3378" y="784635"/>
            <a:ext cx="4385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Общий объем финансирования в 2020 году,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тыс.руб.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7516675" y="1816602"/>
          <a:ext cx="4306186" cy="396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74243" y="748157"/>
            <a:ext cx="451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Финансирование регионального проекта «Сохранение лесов»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НП «Экология»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9012239" y="3484982"/>
            <a:ext cx="1295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64 737,5</a:t>
            </a:r>
          </a:p>
          <a:p>
            <a:pPr algn="ctr"/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ст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2627" y="1350334"/>
            <a:ext cx="357424" cy="3880884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4976505" y="1234251"/>
            <a:ext cx="3125338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Исполнение бюджетов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Всего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99,9%</a:t>
            </a:r>
          </a:p>
          <a:p>
            <a:endParaRPr lang="ru-RU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rgbClr val="F4B183"/>
                </a:solidFill>
              </a:rPr>
              <a:t>ФБ</a:t>
            </a:r>
            <a:r>
              <a:rPr lang="ru-RU" sz="2800" b="1" dirty="0" smtClean="0">
                <a:solidFill>
                  <a:srgbClr val="F4B183"/>
                </a:solidFill>
              </a:rPr>
              <a:t>       -  </a:t>
            </a:r>
            <a:r>
              <a:rPr lang="ru-RU" sz="4000" b="1" dirty="0" smtClean="0">
                <a:solidFill>
                  <a:srgbClr val="F4B183"/>
                </a:solidFill>
              </a:rPr>
              <a:t>100 %</a:t>
            </a:r>
          </a:p>
          <a:p>
            <a:endParaRPr lang="ru-RU" sz="1000" b="1" dirty="0" smtClean="0">
              <a:solidFill>
                <a:srgbClr val="F4B183"/>
              </a:solidFill>
            </a:endParaRPr>
          </a:p>
          <a:p>
            <a:r>
              <a:rPr lang="ru-RU" sz="4000" b="1" dirty="0" smtClean="0">
                <a:solidFill>
                  <a:srgbClr val="7AA65D"/>
                </a:solidFill>
              </a:rPr>
              <a:t>ОБ</a:t>
            </a:r>
            <a:r>
              <a:rPr lang="ru-RU" sz="2800" b="1" dirty="0" smtClean="0">
                <a:solidFill>
                  <a:srgbClr val="7AA65D"/>
                </a:solidFill>
              </a:rPr>
              <a:t>        -  </a:t>
            </a:r>
            <a:r>
              <a:rPr lang="ru-RU" sz="4000" b="1" dirty="0" smtClean="0">
                <a:solidFill>
                  <a:srgbClr val="7AA65D"/>
                </a:solidFill>
              </a:rPr>
              <a:t>99,5 %</a:t>
            </a: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Исполнение РП</a:t>
            </a:r>
          </a:p>
          <a:p>
            <a:r>
              <a:rPr lang="ru-RU" sz="4000" b="1" dirty="0">
                <a:solidFill>
                  <a:srgbClr val="F4B183"/>
                </a:solidFill>
              </a:rPr>
              <a:t>ФБ</a:t>
            </a:r>
            <a:r>
              <a:rPr lang="ru-RU" sz="2800" b="1" dirty="0">
                <a:solidFill>
                  <a:srgbClr val="F4B183"/>
                </a:solidFill>
              </a:rPr>
              <a:t>       -  </a:t>
            </a:r>
            <a:r>
              <a:rPr lang="ru-RU" sz="4000" b="1" dirty="0" smtClean="0">
                <a:solidFill>
                  <a:srgbClr val="F4B183"/>
                </a:solidFill>
              </a:rPr>
              <a:t>100 </a:t>
            </a:r>
            <a:r>
              <a:rPr lang="ru-RU" sz="4000" b="1" dirty="0">
                <a:solidFill>
                  <a:srgbClr val="F4B183"/>
                </a:solidFill>
              </a:rPr>
              <a:t>%</a:t>
            </a:r>
          </a:p>
          <a:p>
            <a:endParaRPr lang="ru-RU" sz="1000" b="1" dirty="0">
              <a:solidFill>
                <a:srgbClr val="F4B183"/>
              </a:solidFill>
            </a:endParaRPr>
          </a:p>
          <a:p>
            <a:r>
              <a:rPr lang="ru-RU" sz="4000" b="1" dirty="0">
                <a:solidFill>
                  <a:srgbClr val="7AA65D"/>
                </a:solidFill>
              </a:rPr>
              <a:t>ОБ</a:t>
            </a:r>
            <a:r>
              <a:rPr lang="ru-RU" sz="2800" b="1" dirty="0">
                <a:solidFill>
                  <a:srgbClr val="7AA65D"/>
                </a:solidFill>
              </a:rPr>
              <a:t>        -  </a:t>
            </a:r>
            <a:r>
              <a:rPr lang="ru-RU" sz="4000" b="1" dirty="0" smtClean="0">
                <a:solidFill>
                  <a:srgbClr val="7AA65D"/>
                </a:solidFill>
              </a:rPr>
              <a:t>100 </a:t>
            </a:r>
            <a:r>
              <a:rPr lang="ru-RU" sz="4000" b="1" dirty="0">
                <a:solidFill>
                  <a:srgbClr val="7AA65D"/>
                </a:solidFill>
              </a:rPr>
              <a:t>%</a:t>
            </a:r>
          </a:p>
          <a:p>
            <a:pPr algn="ctr"/>
            <a:endParaRPr lang="ru-RU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7AA65D"/>
                </a:solidFill>
              </a:rPr>
              <a:t>                      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22037" y="6347586"/>
            <a:ext cx="267622" cy="172363"/>
          </a:xfrm>
          <a:prstGeom prst="roundRect">
            <a:avLst/>
          </a:prstGeom>
          <a:solidFill>
            <a:srgbClr val="7AA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90578" y="6341063"/>
            <a:ext cx="296883" cy="190005"/>
          </a:xfrm>
          <a:prstGeom prst="round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9"/>
          <p:cNvSpPr txBox="1"/>
          <p:nvPr/>
        </p:nvSpPr>
        <p:spPr>
          <a:xfrm>
            <a:off x="2758054" y="6239813"/>
            <a:ext cx="277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Областной бюджет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6109832" y="6260865"/>
            <a:ext cx="3053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Федеральный бюджет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08002" y="723900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0958" y="0"/>
            <a:ext cx="10546685" cy="574259"/>
          </a:xfrm>
          <a:prstGeom prst="rect">
            <a:avLst/>
          </a:prstGeom>
        </p:spPr>
        <p:txBody>
          <a:bodyPr wrap="square" lIns="91436" tIns="45718" rIns="91436" bIns="45718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Исполнение мероприятий проекта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33378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61927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47653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9066" y="682546"/>
            <a:ext cx="167091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b="1" i="1" kern="5100">
                <a:solidFill>
                  <a:srgbClr val="002060"/>
                </a:solidFill>
                <a:latin typeface="Avant Garde" pitchFamily="34" charset="0"/>
              </a:defRPr>
            </a:lvl1pPr>
          </a:lstStyle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Освоено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01. 01. 2021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3378" y="747705"/>
            <a:ext cx="11297270" cy="4490068"/>
            <a:chOff x="149924" y="879147"/>
            <a:chExt cx="11297270" cy="4490068"/>
          </a:xfrm>
        </p:grpSpPr>
        <p:sp>
          <p:nvSpPr>
            <p:cNvPr id="31" name="TextBox 30"/>
            <p:cNvSpPr txBox="1"/>
            <p:nvPr/>
          </p:nvSpPr>
          <p:spPr>
            <a:xfrm>
              <a:off x="3574645" y="879147"/>
              <a:ext cx="792089" cy="33855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algn="ctr">
                <a:defRPr b="1" i="1" kern="5100">
                  <a:solidFill>
                    <a:srgbClr val="002060"/>
                  </a:solidFill>
                  <a:latin typeface="Avant Garde" pitchFamily="34" charset="0"/>
                </a:defRPr>
              </a:lvl1pPr>
            </a:lstStyle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</a:rPr>
                <a:t>План</a:t>
              </a:r>
              <a:endParaRPr lang="ru-RU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8002" y="896585"/>
              <a:ext cx="3311331" cy="36933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algn="ctr">
                <a:defRPr b="1" i="1" kern="5100">
                  <a:solidFill>
                    <a:srgbClr val="002060"/>
                  </a:solidFill>
                  <a:latin typeface="Avant Garde" pitchFamily="34" charset="0"/>
                </a:defRPr>
              </a:lvl1pPr>
            </a:lstStyle>
            <a:p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Мероприятия 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3446" y="4643275"/>
              <a:ext cx="2654290" cy="623246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685783"/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Сформирован запас</a:t>
              </a:r>
            </a:p>
            <a:p>
              <a:pPr defTabSz="685783"/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 лесных семян</a:t>
              </a:r>
              <a:endParaRPr lang="ru-RU" dirty="0">
                <a:solidFill>
                  <a:srgbClr val="77933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586" y="1367395"/>
              <a:ext cx="2670095" cy="900244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685783"/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Оснащение учреждений техникой для </a:t>
              </a:r>
              <a:r>
                <a:rPr lang="ru-RU" b="1" dirty="0" err="1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лесовосстановления</a:t>
              </a:r>
              <a:endParaRPr lang="ru-RU" b="1" dirty="0">
                <a:solidFill>
                  <a:srgbClr val="77933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2501" y="3429173"/>
              <a:ext cx="2674748" cy="900244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685783">
                <a:lnSpc>
                  <a:spcPct val="75000"/>
                </a:lnSpc>
              </a:pPr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Увеличение площади </a:t>
              </a:r>
              <a:r>
                <a:rPr lang="ru-RU" b="1" dirty="0" err="1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лесовосстановления</a:t>
              </a:r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 и лесоразведения </a:t>
              </a:r>
            </a:p>
            <a:p>
              <a:pPr defTabSz="685783">
                <a:lnSpc>
                  <a:spcPct val="75000"/>
                </a:lnSpc>
              </a:pPr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на землях лесного фонда</a:t>
              </a:r>
              <a:endParaRPr lang="ru-RU" b="1" dirty="0">
                <a:solidFill>
                  <a:srgbClr val="77933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178625" y="1465075"/>
              <a:ext cx="124614" cy="107157"/>
            </a:xfrm>
            <a:prstGeom prst="ellipse">
              <a:avLst/>
            </a:prstGeom>
            <a:solidFill>
              <a:srgbClr val="779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9" tIns="34289" rIns="68579" bIns="34289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189343" y="3515623"/>
              <a:ext cx="107157" cy="107157"/>
            </a:xfrm>
            <a:prstGeom prst="ellipse">
              <a:avLst/>
            </a:prstGeom>
            <a:solidFill>
              <a:srgbClr val="779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9" tIns="34289" rIns="68579" bIns="34289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77933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8780" y="2420413"/>
              <a:ext cx="2670095" cy="775595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685783">
                <a:lnSpc>
                  <a:spcPct val="85000"/>
                </a:lnSpc>
              </a:pPr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Оснащение учреждений </a:t>
              </a:r>
              <a:r>
                <a:rPr lang="ru-RU" b="1" dirty="0" err="1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лесопожарной</a:t>
              </a:r>
              <a:r>
                <a:rPr lang="ru-RU" b="1" dirty="0" smtClean="0">
                  <a:solidFill>
                    <a:srgbClr val="77933C"/>
                  </a:solidFill>
                  <a:latin typeface="Arial Narrow" panose="020B0606020202030204" pitchFamily="34" charset="0"/>
                </a:rPr>
                <a:t> техникой и оборудованием </a:t>
              </a:r>
              <a:endParaRPr lang="ru-RU" b="1" dirty="0">
                <a:solidFill>
                  <a:srgbClr val="77933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179819" y="2528049"/>
              <a:ext cx="124614" cy="107157"/>
            </a:xfrm>
            <a:prstGeom prst="ellipse">
              <a:avLst/>
            </a:prstGeom>
            <a:solidFill>
              <a:srgbClr val="779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9" tIns="34289" rIns="68579" bIns="34289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96036" y="1490251"/>
              <a:ext cx="10801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ru-RU" sz="2000" b="1" dirty="0" smtClean="0">
                  <a:solidFill>
                    <a:srgbClr val="C00000"/>
                  </a:solidFill>
                </a:rPr>
                <a:t>0,569</a:t>
              </a:r>
              <a:endParaRPr lang="ru-RU" sz="2000" b="1" dirty="0">
                <a:solidFill>
                  <a:srgbClr val="C00000"/>
                </a:solidFill>
              </a:endParaRPr>
            </a:p>
            <a:p>
              <a:pPr algn="ctr" defTabSz="685783"/>
              <a:r>
                <a:rPr lang="ru-RU" sz="1400" b="1" dirty="0">
                  <a:solidFill>
                    <a:srgbClr val="C00000"/>
                  </a:solidFill>
                </a:rPr>
                <a:t>млн. руб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.     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53051" y="3415607"/>
              <a:ext cx="10801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ru-RU" sz="2000" b="1" dirty="0" smtClean="0">
                  <a:solidFill>
                    <a:srgbClr val="C00000"/>
                  </a:solidFill>
                </a:rPr>
                <a:t>16,7 </a:t>
              </a:r>
              <a:endParaRPr lang="ru-RU" sz="2000" b="1" dirty="0">
                <a:solidFill>
                  <a:srgbClr val="C00000"/>
                </a:solidFill>
              </a:endParaRPr>
            </a:p>
            <a:p>
              <a:pPr algn="ctr" defTabSz="685783"/>
              <a:r>
                <a:rPr lang="ru-RU" sz="1400" b="1" dirty="0">
                  <a:solidFill>
                    <a:srgbClr val="C00000"/>
                  </a:solidFill>
                </a:rPr>
                <a:t>млн. руб.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47082" y="4842163"/>
              <a:ext cx="1008499" cy="30777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 defTabSz="685783"/>
              <a:r>
                <a:rPr lang="ru-RU" sz="1400" b="1" dirty="0" smtClean="0">
                  <a:solidFill>
                    <a:srgbClr val="C00000"/>
                  </a:solidFill>
                </a:rPr>
                <a:t>_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97230" y="2450285"/>
              <a:ext cx="10801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ru-RU" sz="2000" b="1" dirty="0" smtClean="0">
                  <a:solidFill>
                    <a:srgbClr val="C00000"/>
                  </a:solidFill>
                </a:rPr>
                <a:t>14,18</a:t>
              </a:r>
              <a:endParaRPr lang="ru-RU" sz="2000" b="1" dirty="0">
                <a:solidFill>
                  <a:srgbClr val="C00000"/>
                </a:solidFill>
              </a:endParaRPr>
            </a:p>
            <a:p>
              <a:pPr algn="ctr" defTabSz="685783"/>
              <a:r>
                <a:rPr lang="ru-RU" sz="1400" b="1" dirty="0">
                  <a:solidFill>
                    <a:srgbClr val="C00000"/>
                  </a:solidFill>
                </a:rPr>
                <a:t>млн. руб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.     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Надпись 2"/>
            <p:cNvSpPr txBox="1">
              <a:spLocks noChangeArrowheads="1"/>
            </p:cNvSpPr>
            <p:nvPr/>
          </p:nvSpPr>
          <p:spPr bwMode="auto">
            <a:xfrm>
              <a:off x="6764943" y="1313344"/>
              <a:ext cx="298321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Calibri"/>
                  <a:cs typeface="Arial" pitchFamily="34" charset="0"/>
                </a:rPr>
                <a:t>Приобретено лесохозяйственной техники и оборудования</a:t>
              </a:r>
            </a:p>
          </p:txBody>
        </p:sp>
        <p:sp>
          <p:nvSpPr>
            <p:cNvPr id="50" name="Надпись 2"/>
            <p:cNvSpPr txBox="1">
              <a:spLocks noChangeArrowheads="1"/>
            </p:cNvSpPr>
            <p:nvPr/>
          </p:nvSpPr>
          <p:spPr bwMode="auto">
            <a:xfrm>
              <a:off x="6813347" y="2378517"/>
              <a:ext cx="304753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Calibri"/>
                  <a:cs typeface="Arial" pitchFamily="34" charset="0"/>
                </a:rPr>
                <a:t>Приобретено  </a:t>
              </a:r>
              <a:r>
                <a:rPr lang="ru-RU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Calibri"/>
                  <a:cs typeface="Arial" pitchFamily="34" charset="0"/>
                </a:rPr>
                <a:t>лесопожарной</a:t>
              </a: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Calibri"/>
                  <a:cs typeface="Arial" pitchFamily="34" charset="0"/>
                </a:rPr>
                <a:t> техники и оборудования</a:t>
              </a:r>
            </a:p>
            <a:p>
              <a:endPara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13346" y="3496857"/>
              <a:ext cx="2624567" cy="775595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685783">
                <a:lnSpc>
                  <a:spcPct val="85000"/>
                </a:lnSpc>
              </a:pP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Увеличена площадь </a:t>
              </a:r>
              <a:r>
                <a:rPr lang="ru-RU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лесовосстановления</a:t>
              </a: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 и лесоразведения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27238" y="4890384"/>
              <a:ext cx="2278872" cy="346247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685783"/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Заготовлено семян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0045278" y="1370452"/>
              <a:ext cx="1143007" cy="68825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4000" b="1" dirty="0" smtClean="0">
                  <a:solidFill>
                    <a:srgbClr val="588838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ru-RU" b="1" dirty="0" smtClean="0">
                  <a:solidFill>
                    <a:srgbClr val="588838"/>
                  </a:solidFill>
                  <a:latin typeface="Arial" pitchFamily="34" charset="0"/>
                  <a:cs typeface="Arial" pitchFamily="34" charset="0"/>
                </a:rPr>
                <a:t>ед.</a:t>
              </a:r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0006146" y="2309124"/>
              <a:ext cx="1143007" cy="68825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4000" b="1" dirty="0" smtClean="0">
                  <a:solidFill>
                    <a:srgbClr val="588838"/>
                  </a:solidFill>
                  <a:latin typeface="Arial" pitchFamily="34" charset="0"/>
                  <a:cs typeface="Arial" pitchFamily="34" charset="0"/>
                </a:rPr>
                <a:t>29</a:t>
              </a:r>
              <a:r>
                <a:rPr lang="ru-RU" b="1" dirty="0" smtClean="0">
                  <a:solidFill>
                    <a:srgbClr val="588838"/>
                  </a:solidFill>
                  <a:latin typeface="Arial" pitchFamily="34" charset="0"/>
                  <a:cs typeface="Arial" pitchFamily="34" charset="0"/>
                </a:rPr>
                <a:t>ед.                   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622628" y="3448176"/>
              <a:ext cx="1547791" cy="626701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3600" b="1" dirty="0" smtClean="0">
                  <a:solidFill>
                    <a:srgbClr val="588838"/>
                  </a:solidFill>
                </a:rPr>
                <a:t>301</a:t>
              </a:r>
              <a:r>
                <a:rPr lang="ru-RU" sz="3600" b="1" dirty="0" smtClean="0">
                  <a:solidFill>
                    <a:srgbClr val="588838"/>
                  </a:solidFill>
                  <a:latin typeface="Arial" pitchFamily="34" charset="0"/>
                  <a:cs typeface="Arial" pitchFamily="34" charset="0"/>
                </a:rPr>
                <a:t>,3</a:t>
              </a:r>
              <a:r>
                <a:rPr lang="ru-RU" b="1" dirty="0" smtClean="0">
                  <a:solidFill>
                    <a:srgbClr val="588838"/>
                  </a:solidFill>
                  <a:latin typeface="Arial" pitchFamily="34" charset="0"/>
                  <a:cs typeface="Arial" pitchFamily="34" charset="0"/>
                </a:rPr>
                <a:t>га</a:t>
              </a:r>
              <a:endParaRPr lang="ru-RU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670647" y="4680959"/>
              <a:ext cx="1776547" cy="68825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4000" b="1" dirty="0" smtClean="0">
                  <a:solidFill>
                    <a:srgbClr val="6B9250"/>
                  </a:solidFill>
                  <a:latin typeface="Arial" pitchFamily="34" charset="0"/>
                  <a:cs typeface="Arial" pitchFamily="34" charset="0"/>
                </a:rPr>
                <a:t>4,3</a:t>
              </a:r>
              <a:r>
                <a:rPr lang="en-US" sz="3600" b="1" dirty="0" smtClean="0">
                  <a:solidFill>
                    <a:srgbClr val="6B92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6B9250"/>
                  </a:solidFill>
                </a:rPr>
                <a:t>тонны</a:t>
              </a:r>
              <a:endParaRPr lang="ru-RU" dirty="0">
                <a:solidFill>
                  <a:srgbClr val="6B9250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715010" y="1481948"/>
              <a:ext cx="191242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83"/>
              <a:r>
                <a:rPr lang="ru-RU" sz="2000" b="1" dirty="0" smtClean="0">
                  <a:solidFill>
                    <a:srgbClr val="5B8803"/>
                  </a:solidFill>
                </a:rPr>
                <a:t>0,569</a:t>
              </a:r>
              <a:endParaRPr lang="ru-RU" sz="2000" b="1" dirty="0">
                <a:solidFill>
                  <a:srgbClr val="5B8803"/>
                </a:solidFill>
              </a:endParaRPr>
            </a:p>
            <a:p>
              <a:pPr lvl="0" algn="ctr" defTabSz="685783"/>
              <a:r>
                <a:rPr lang="ru-RU" sz="1400" b="1" dirty="0">
                  <a:solidFill>
                    <a:srgbClr val="5B8803"/>
                  </a:solidFill>
                </a:rPr>
                <a:t>млн. руб.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72290" y="3429173"/>
              <a:ext cx="14144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ru-RU" sz="2000" b="1" dirty="0" smtClean="0">
                  <a:solidFill>
                    <a:srgbClr val="6B9250"/>
                  </a:solidFill>
                </a:rPr>
                <a:t>16,7</a:t>
              </a:r>
              <a:endParaRPr lang="ru-RU" sz="2000" b="1" dirty="0">
                <a:solidFill>
                  <a:srgbClr val="6B9250"/>
                </a:solidFill>
              </a:endParaRPr>
            </a:p>
            <a:p>
              <a:pPr algn="ctr" defTabSz="685783"/>
              <a:r>
                <a:rPr lang="ru-RU" sz="1400" b="1" dirty="0">
                  <a:solidFill>
                    <a:srgbClr val="6B9250"/>
                  </a:solidFill>
                </a:rPr>
                <a:t>млн. руб</a:t>
              </a:r>
              <a:r>
                <a:rPr lang="ru-RU" sz="1400" b="1" dirty="0" smtClean="0">
                  <a:solidFill>
                    <a:srgbClr val="6B9250"/>
                  </a:solidFill>
                </a:rPr>
                <a:t>.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716204" y="2495910"/>
              <a:ext cx="191242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83"/>
              <a:r>
                <a:rPr lang="ru-RU" sz="2000" b="1" dirty="0" smtClean="0">
                  <a:solidFill>
                    <a:srgbClr val="6B9250"/>
                  </a:solidFill>
                </a:rPr>
                <a:t>14,18</a:t>
              </a:r>
              <a:endParaRPr lang="ru-RU" sz="2000" b="1" dirty="0">
                <a:solidFill>
                  <a:srgbClr val="6B9250"/>
                </a:solidFill>
              </a:endParaRPr>
            </a:p>
            <a:p>
              <a:pPr lvl="0" algn="ctr" defTabSz="685783"/>
              <a:r>
                <a:rPr lang="ru-RU" sz="1400" b="1" dirty="0">
                  <a:solidFill>
                    <a:srgbClr val="6B9250"/>
                  </a:solidFill>
                </a:rPr>
                <a:t>млн. руб</a:t>
              </a:r>
              <a:r>
                <a:rPr lang="ru-RU" sz="1400" b="1" dirty="0" smtClean="0">
                  <a:solidFill>
                    <a:srgbClr val="6B9250"/>
                  </a:solidFill>
                </a:rPr>
                <a:t>.</a:t>
              </a:r>
              <a:r>
                <a:rPr lang="ru-RU" sz="1400" b="1" dirty="0" smtClean="0">
                  <a:solidFill>
                    <a:srgbClr val="5B8803"/>
                  </a:solidFill>
                </a:rPr>
                <a:t> </a:t>
              </a:r>
              <a:endParaRPr lang="ru-RU" sz="1400" b="1" dirty="0">
                <a:solidFill>
                  <a:srgbClr val="5B8803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3352" y="4867605"/>
              <a:ext cx="1109349" cy="37241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 defTabSz="685783"/>
              <a:r>
                <a:rPr lang="ru-RU" sz="1400" b="1" dirty="0" smtClean="0">
                  <a:solidFill>
                    <a:srgbClr val="77933C"/>
                  </a:solidFill>
                </a:rPr>
                <a:t>_</a:t>
              </a:r>
              <a:endParaRPr lang="ru-RU" sz="1400" b="1" dirty="0">
                <a:solidFill>
                  <a:srgbClr val="77933C"/>
                </a:solidFill>
              </a:endParaRPr>
            </a:p>
          </p:txBody>
        </p:sp>
        <p:sp>
          <p:nvSpPr>
            <p:cNvPr id="65" name="Овал 64"/>
            <p:cNvSpPr/>
            <p:nvPr/>
          </p:nvSpPr>
          <p:spPr bwMode="auto">
            <a:xfrm>
              <a:off x="149924" y="4849647"/>
              <a:ext cx="107157" cy="107157"/>
            </a:xfrm>
            <a:prstGeom prst="ellipse">
              <a:avLst/>
            </a:prstGeom>
            <a:solidFill>
              <a:srgbClr val="779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79" tIns="34289" rIns="68579" bIns="34289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70AD47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412753" y="5652693"/>
            <a:ext cx="8066628" cy="1025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Ключевой показатель 2020 г.:</a:t>
            </a:r>
          </a:p>
          <a:p>
            <a:pPr algn="ctr">
              <a:lnSpc>
                <a:spcPts val="25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Отношение площади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лесовосстановления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и лесоразведения к площади вырубленных и погибших лесных насаждений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95333" y="5824589"/>
            <a:ext cx="309358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dirty="0">
              <a:solidFill>
                <a:srgbClr val="517F35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>
                <a:solidFill>
                  <a:srgbClr val="517F35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kern="5100" dirty="0" smtClean="0">
                <a:solidFill>
                  <a:srgbClr val="517F35"/>
                </a:solidFill>
                <a:latin typeface="Arial Narrow" panose="020B0606020202030204" pitchFamily="34" charset="0"/>
              </a:rPr>
              <a:t>66,8</a:t>
            </a:r>
            <a:r>
              <a:rPr lang="ru-RU" sz="4000" b="1" kern="5100" dirty="0" smtClean="0">
                <a:solidFill>
                  <a:srgbClr val="517F35"/>
                </a:solidFill>
                <a:latin typeface="Avant Garde" pitchFamily="34" charset="0"/>
              </a:rPr>
              <a:t> % </a:t>
            </a:r>
            <a:r>
              <a:rPr lang="ru-RU" sz="2000" b="1" kern="5100" dirty="0" smtClean="0">
                <a:solidFill>
                  <a:srgbClr val="517F35"/>
                </a:solidFill>
                <a:latin typeface="Avant Garde" pitchFamily="34" charset="0"/>
              </a:rPr>
              <a:t>(</a:t>
            </a:r>
            <a:r>
              <a:rPr lang="ru-RU" b="1" kern="5100" dirty="0" smtClean="0">
                <a:solidFill>
                  <a:srgbClr val="517F35"/>
                </a:solidFill>
                <a:latin typeface="Avant Garde" pitchFamily="34" charset="0"/>
              </a:rPr>
              <a:t>план 57,5)</a:t>
            </a:r>
            <a:endParaRPr lang="ru-RU" b="1" kern="5100" dirty="0">
              <a:solidFill>
                <a:srgbClr val="517F35"/>
              </a:solidFill>
              <a:latin typeface="Avant Gar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6943</TotalTime>
  <Words>1588</Words>
  <Application>Microsoft Office PowerPoint</Application>
  <PresentationFormat>Произвольный</PresentationFormat>
  <Paragraphs>1010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Avant Garde</vt:lpstr>
      <vt:lpstr>Arial Narrow</vt:lpstr>
      <vt:lpstr>Times New Roman</vt:lpstr>
      <vt:lpstr>Arial Cyr</vt:lpstr>
      <vt:lpstr>Century Gothic</vt:lpstr>
      <vt:lpstr>Gotham Pro</vt:lpstr>
      <vt:lpstr>Bookman Old Style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Ананских Юрий Викторович</cp:lastModifiedBy>
  <cp:revision>396</cp:revision>
  <cp:lastPrinted>2020-02-27T17:40:36Z</cp:lastPrinted>
  <dcterms:created xsi:type="dcterms:W3CDTF">2018-01-21T18:20:29Z</dcterms:created>
  <dcterms:modified xsi:type="dcterms:W3CDTF">2021-04-16T11:04:31Z</dcterms:modified>
</cp:coreProperties>
</file>