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408" r:id="rId2"/>
    <p:sldId id="380" r:id="rId3"/>
    <p:sldId id="386" r:id="rId4"/>
    <p:sldId id="388" r:id="rId5"/>
    <p:sldId id="391" r:id="rId6"/>
    <p:sldId id="402" r:id="rId7"/>
    <p:sldId id="403" r:id="rId8"/>
    <p:sldId id="404" r:id="rId9"/>
    <p:sldId id="405" r:id="rId10"/>
    <p:sldId id="406" r:id="rId11"/>
    <p:sldId id="407" r:id="rId1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0" autoAdjust="0"/>
    <p:restoredTop sz="77829" autoAdjust="0"/>
  </p:normalViewPr>
  <p:slideViewPr>
    <p:cSldViewPr snapToGrid="0">
      <p:cViewPr>
        <p:scale>
          <a:sx n="107" d="100"/>
          <a:sy n="107" d="100"/>
        </p:scale>
        <p:origin x="-625" y="-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Сведения о повреждении и гибели лесных насаждений в 2021-2022 гг., га</a:t>
            </a:r>
            <a:endParaRPr lang="ru-RU" sz="1800" baseline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736650261322135"/>
          <c:y val="6.9808053504116932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Лист2!$B$5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3.2679741365150205E-3"/>
                  <c:y val="-7.2378675526853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5589581561215E-3"/>
                  <c:y val="-1.2277422701322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7967335126059466E-3"/>
                  <c:y val="-1.4732965009208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466235608584242E-3"/>
                  <c:y val="-9.307740467215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2155191261714652E-17"/>
                  <c:y val="-1.227747084100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26704864346347E-3"/>
                  <c:y val="-7.36648250460405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250545970403557E-2"/>
                  <c:y val="-9.8220480950005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572988486867874E-3"/>
                  <c:y val="-1.4347295615852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8.7967335126059466E-3"/>
                  <c:y val="-7.3664825046041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Лист2!$A$6:$A$14</c:f>
              <c:strCache>
                <c:ptCount val="9"/>
                <c:pt idx="0">
                  <c:v>Данковское</c:v>
                </c:pt>
                <c:pt idx="1">
                  <c:v>Добровское</c:v>
                </c:pt>
                <c:pt idx="2">
                  <c:v>Донское</c:v>
                </c:pt>
                <c:pt idx="3">
                  <c:v>Елецкое</c:v>
                </c:pt>
                <c:pt idx="4">
                  <c:v>Задонское</c:v>
                </c:pt>
                <c:pt idx="5">
                  <c:v>Усманское</c:v>
                </c:pt>
                <c:pt idx="6">
                  <c:v>Грязинское</c:v>
                </c:pt>
                <c:pt idx="7">
                  <c:v>Тербунское</c:v>
                </c:pt>
                <c:pt idx="8">
                  <c:v>Чаплыгинское</c:v>
                </c:pt>
              </c:strCache>
            </c:strRef>
          </c:cat>
          <c:val>
            <c:numRef>
              <c:f>Лист2!$B$6:$B$14</c:f>
              <c:numCache>
                <c:formatCode>General</c:formatCode>
                <c:ptCount val="9"/>
                <c:pt idx="0">
                  <c:v>1565.8</c:v>
                </c:pt>
                <c:pt idx="1">
                  <c:v>825.8</c:v>
                </c:pt>
                <c:pt idx="2">
                  <c:v>1232.3</c:v>
                </c:pt>
                <c:pt idx="3">
                  <c:v>969.7</c:v>
                </c:pt>
                <c:pt idx="4">
                  <c:v>2367.1</c:v>
                </c:pt>
                <c:pt idx="5">
                  <c:v>704</c:v>
                </c:pt>
                <c:pt idx="6">
                  <c:v>1734.6</c:v>
                </c:pt>
                <c:pt idx="7">
                  <c:v>1096.4000000000001</c:v>
                </c:pt>
                <c:pt idx="8">
                  <c:v>742.8</c:v>
                </c:pt>
              </c:numCache>
            </c:numRef>
          </c:val>
        </c:ser>
        <c:ser>
          <c:idx val="1"/>
          <c:order val="1"/>
          <c:tx>
            <c:strRef>
              <c:f>Лист2!$C$5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6336790809125305E-2"/>
                  <c:y val="-4.91098833640279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967335126059466E-3"/>
                  <c:y val="-2.4554941682012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935379799922786E-2"/>
                  <c:y val="-7.3664902654410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756730375579433E-2"/>
                  <c:y val="-1.1891737786293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875818955605136E-2"/>
                  <c:y val="-9.3077404672156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7593467025211803E-2"/>
                  <c:y val="-9.8219766728054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9604756969512454E-2"/>
                  <c:y val="-2.11994782535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7426107545169021E-2"/>
                  <c:y val="-1.9001165849460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292678648609493E-2"/>
                  <c:y val="-7.7521751804703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Лист2!$A$6:$A$14</c:f>
              <c:strCache>
                <c:ptCount val="9"/>
                <c:pt idx="0">
                  <c:v>Данковское</c:v>
                </c:pt>
                <c:pt idx="1">
                  <c:v>Добровское</c:v>
                </c:pt>
                <c:pt idx="2">
                  <c:v>Донское</c:v>
                </c:pt>
                <c:pt idx="3">
                  <c:v>Елецкое</c:v>
                </c:pt>
                <c:pt idx="4">
                  <c:v>Задонское</c:v>
                </c:pt>
                <c:pt idx="5">
                  <c:v>Усманское</c:v>
                </c:pt>
                <c:pt idx="6">
                  <c:v>Грязинское</c:v>
                </c:pt>
                <c:pt idx="7">
                  <c:v>Тербунское</c:v>
                </c:pt>
                <c:pt idx="8">
                  <c:v>Чаплыгинское</c:v>
                </c:pt>
              </c:strCache>
            </c:strRef>
          </c:cat>
          <c:val>
            <c:numRef>
              <c:f>Лист2!$C$6:$C$14</c:f>
              <c:numCache>
                <c:formatCode>General</c:formatCode>
                <c:ptCount val="9"/>
                <c:pt idx="0">
                  <c:v>1523.9</c:v>
                </c:pt>
                <c:pt idx="1">
                  <c:v>734.6</c:v>
                </c:pt>
                <c:pt idx="2">
                  <c:v>1150.5999999999999</c:v>
                </c:pt>
                <c:pt idx="3">
                  <c:v>899</c:v>
                </c:pt>
                <c:pt idx="4">
                  <c:v>2120.4</c:v>
                </c:pt>
                <c:pt idx="5">
                  <c:v>845.6</c:v>
                </c:pt>
                <c:pt idx="6">
                  <c:v>1921.8</c:v>
                </c:pt>
                <c:pt idx="7">
                  <c:v>1106.0999999999999</c:v>
                </c:pt>
                <c:pt idx="8">
                  <c:v>597.29999999999995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710592"/>
        <c:axId val="197688320"/>
        <c:axId val="0"/>
      </c:bar3DChart>
      <c:valAx>
        <c:axId val="19768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97710592"/>
        <c:crosses val="autoZero"/>
        <c:crossBetween val="between"/>
      </c:valAx>
      <c:catAx>
        <c:axId val="19771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976883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86156568972764"/>
          <c:y val="9.275192907909921E-2"/>
          <c:w val="0.65752364030238963"/>
          <c:h val="0.814496141841799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c:spPr>
          <c:dPt>
            <c:idx val="0"/>
            <c:bubble3D val="0"/>
            <c:explosion val="3"/>
            <c:spPr>
              <a:solidFill>
                <a:srgbClr val="7AA65D"/>
              </a:solidFill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D55-4BBA-93AA-0EB892029792}"/>
              </c:ext>
            </c:extLst>
          </c:dPt>
          <c:dPt>
            <c:idx val="1"/>
            <c:bubble3D val="0"/>
            <c:spPr>
              <a:solidFill>
                <a:srgbClr val="F4B183"/>
              </a:solidFill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55-4BBA-93AA-0EB892029792}"/>
              </c:ext>
            </c:extLst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Федеральный бюджет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339112.4</c:v>
                </c:pt>
                <c:pt idx="1">
                  <c:v>149451.1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D55-4BBA-93AA-0EB8920297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3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c:spPr>
          <c:dPt>
            <c:idx val="0"/>
            <c:bubble3D val="0"/>
            <c:spPr>
              <a:solidFill>
                <a:srgbClr val="6B9250"/>
              </a:solidFill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CE4-4BD4-AB50-DF6046F868CC}"/>
              </c:ext>
            </c:extLst>
          </c:dPt>
          <c:dPt>
            <c:idx val="1"/>
            <c:bubble3D val="0"/>
            <c:explosion val="4"/>
            <c:spPr>
              <a:solidFill>
                <a:srgbClr val="F4B183"/>
              </a:solidFill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E4-4BD4-AB50-DF6046F868CC}"/>
              </c:ext>
            </c:extLst>
          </c:dPt>
          <c:dLbls>
            <c:dLbl>
              <c:idx val="0"/>
              <c:layout>
                <c:manualLayout>
                  <c:x val="-8.8477367210798626E-3"/>
                  <c:y val="3.8427159226867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E4-4BD4-AB50-DF6046F868CC}"/>
                </c:ext>
              </c:extLst>
            </c:dLbl>
            <c:dLbl>
              <c:idx val="1"/>
              <c:layout>
                <c:manualLayout>
                  <c:x val="2.9492455736932821E-2"/>
                  <c:y val="-9.60678980671696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lIns="36000" rIns="36000">
                  <a:noAutofit/>
                </a:bodyPr>
                <a:lstStyle/>
                <a:p>
                  <a:pPr>
                    <a:defRPr sz="1600" b="1"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492455736933407E-3"/>
                  <c:y val="-3.8427159226867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E4-4BD4-AB50-DF6046F868CC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Федеральный бюджет</c:v>
                </c:pt>
              </c:strCache>
            </c:strRef>
          </c:cat>
          <c:val>
            <c:numRef>
              <c:f>Лист1!$B$2:$B$3</c:f>
              <c:numCache>
                <c:formatCode>_-* #,##0.0\ _₽_-;\-* #,##0.0\ _₽_-;_-* "-"??\ _₽_-;_-@_-</c:formatCode>
                <c:ptCount val="2"/>
                <c:pt idx="0">
                  <c:v>43561.599999999999</c:v>
                </c:pt>
                <c:pt idx="1">
                  <c:v>30173.200000000001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CE4-4BD4-AB50-DF6046F868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3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8256202952045775"/>
          <c:w val="0.95234697613472152"/>
          <c:h val="0.713368136484410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452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91.8</c:v>
                </c:pt>
                <c:pt idx="1">
                  <c:v>119.8</c:v>
                </c:pt>
                <c:pt idx="2">
                  <c:v>117.3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21-4C7C-8DDB-4519EE30B3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8C59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46.9</c:v>
                </c:pt>
                <c:pt idx="1">
                  <c:v>86.4</c:v>
                </c:pt>
                <c:pt idx="2">
                  <c:v>106.4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21-4C7C-8DDB-4519EE30B3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</c:v>
                </c:pt>
                <c:pt idx="1">
                  <c:v>22.6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F21-4C7C-8DDB-4519EE30B3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8"/>
        <c:overlap val="100"/>
        <c:axId val="154004864"/>
        <c:axId val="154010752"/>
      </c:barChart>
      <c:catAx>
        <c:axId val="15400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010752"/>
        <c:crosses val="autoZero"/>
        <c:auto val="1"/>
        <c:lblAlgn val="ctr"/>
        <c:lblOffset val="100"/>
        <c:noMultiLvlLbl val="0"/>
      </c:catAx>
      <c:valAx>
        <c:axId val="154010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400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0864716748158E-2"/>
          <c:y val="0.10256576175909467"/>
          <c:w val="0.93422906798004834"/>
          <c:h val="0.55582872915520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A8C595"/>
            </a:solidFill>
          </c:spPr>
          <c:invertIfNegative val="0"/>
          <c:dLbls>
            <c:dLbl>
              <c:idx val="0"/>
              <c:layout>
                <c:manualLayout>
                  <c:x val="3.0967991550857011E-3"/>
                  <c:y val="-1.3785668699659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C1-4CB4-9555-2C740E0E4A6A}"/>
                </c:ext>
              </c:extLst>
            </c:dLbl>
            <c:dLbl>
              <c:idx val="4"/>
              <c:layout>
                <c:manualLayout>
                  <c:x val="1.3280212483399718E-3"/>
                  <c:y val="-1.179452927012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C1-4CB4-9555-2C740E0E4A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Добровский</c:v>
                </c:pt>
                <c:pt idx="1">
                  <c:v>Донской</c:v>
                </c:pt>
                <c:pt idx="2">
                  <c:v>Елецкий</c:v>
                </c:pt>
                <c:pt idx="3">
                  <c:v>Задонский</c:v>
                </c:pt>
                <c:pt idx="4">
                  <c:v>Куликовский</c:v>
                </c:pt>
                <c:pt idx="5">
                  <c:v>Ленинский</c:v>
                </c:pt>
                <c:pt idx="6">
                  <c:v>Тербунский</c:v>
                </c:pt>
                <c:pt idx="7">
                  <c:v>Хлевенский</c:v>
                </c:pt>
                <c:pt idx="8">
                  <c:v>Чаплыгинский</c:v>
                </c:pt>
                <c:pt idx="9">
                  <c:v>ОСАУ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46615</c:v>
                </c:pt>
                <c:pt idx="1">
                  <c:v>9446</c:v>
                </c:pt>
                <c:pt idx="2">
                  <c:v>11431</c:v>
                </c:pt>
                <c:pt idx="3">
                  <c:v>17287</c:v>
                </c:pt>
                <c:pt idx="4">
                  <c:v>43125</c:v>
                </c:pt>
                <c:pt idx="5">
                  <c:v>39940</c:v>
                </c:pt>
                <c:pt idx="6">
                  <c:v>7703</c:v>
                </c:pt>
                <c:pt idx="7">
                  <c:v>13706</c:v>
                </c:pt>
                <c:pt idx="8">
                  <c:v>42000</c:v>
                </c:pt>
                <c:pt idx="9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C1-4CB4-9555-2C740E0E4A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45222"/>
            </a:solidFill>
          </c:spPr>
          <c:invertIfNegative val="0"/>
          <c:dLbls>
            <c:dLbl>
              <c:idx val="0"/>
              <c:layout>
                <c:manualLayout>
                  <c:x val="3.684370131024477E-3"/>
                  <c:y val="-6.6528574708220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C1-4CB4-9555-2C740E0E4A6A}"/>
                </c:ext>
              </c:extLst>
            </c:dLbl>
            <c:dLbl>
              <c:idx val="2"/>
              <c:layout>
                <c:manualLayout>
                  <c:x val="8.2501490102581797E-3"/>
                  <c:y val="-3.18080809056416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C1-4CB4-9555-2C740E0E4A6A}"/>
                </c:ext>
              </c:extLst>
            </c:dLbl>
            <c:dLbl>
              <c:idx val="3"/>
              <c:layout>
                <c:manualLayout>
                  <c:x val="1.1205885120933661E-2"/>
                  <c:y val="-1.4286425406939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C1-4CB4-9555-2C740E0E4A6A}"/>
                </c:ext>
              </c:extLst>
            </c:dLbl>
            <c:dLbl>
              <c:idx val="4"/>
              <c:layout>
                <c:manualLayout>
                  <c:x val="1.1752465204797708E-3"/>
                  <c:y val="-1.935045762773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C1-4CB4-9555-2C740E0E4A6A}"/>
                </c:ext>
              </c:extLst>
            </c:dLbl>
            <c:dLbl>
              <c:idx val="6"/>
              <c:layout>
                <c:manualLayout>
                  <c:x val="7.9445995545377544E-3"/>
                  <c:y val="-9.4356234160968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C1-4CB4-9555-2C740E0E4A6A}"/>
                </c:ext>
              </c:extLst>
            </c:dLbl>
            <c:dLbl>
              <c:idx val="7"/>
              <c:layout>
                <c:manualLayout>
                  <c:x val="2.6559379280778283E-3"/>
                  <c:y val="-1.2212445661582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C1-4CB4-9555-2C740E0E4A6A}"/>
                </c:ext>
              </c:extLst>
            </c:dLbl>
            <c:dLbl>
              <c:idx val="8"/>
              <c:layout>
                <c:manualLayout>
                  <c:x val="2.6559379280778283E-3"/>
                  <c:y val="-1.0823663057602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C1-4CB4-9555-2C740E0E4A6A}"/>
                </c:ext>
              </c:extLst>
            </c:dLbl>
            <c:dLbl>
              <c:idx val="9"/>
              <c:layout>
                <c:manualLayout>
                  <c:x val="5.3120849933598925E-3"/>
                  <c:y val="-9.43562341609687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C1-4CB4-9555-2C740E0E4A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Добровский</c:v>
                </c:pt>
                <c:pt idx="1">
                  <c:v>Донской</c:v>
                </c:pt>
                <c:pt idx="2">
                  <c:v>Елецкий</c:v>
                </c:pt>
                <c:pt idx="3">
                  <c:v>Задонский</c:v>
                </c:pt>
                <c:pt idx="4">
                  <c:v>Куликовский</c:v>
                </c:pt>
                <c:pt idx="5">
                  <c:v>Ленинский</c:v>
                </c:pt>
                <c:pt idx="6">
                  <c:v>Тербунский</c:v>
                </c:pt>
                <c:pt idx="7">
                  <c:v>Хлевенский</c:v>
                </c:pt>
                <c:pt idx="8">
                  <c:v>Чаплыгинский</c:v>
                </c:pt>
                <c:pt idx="9">
                  <c:v>ОСАУ</c:v>
                </c:pt>
              </c:strCache>
            </c:strRef>
          </c:cat>
          <c:val>
            <c:numRef>
              <c:f>Лист1!$C$2:$C$11</c:f>
              <c:numCache>
                <c:formatCode>#,##0</c:formatCode>
                <c:ptCount val="10"/>
                <c:pt idx="0">
                  <c:v>46561</c:v>
                </c:pt>
                <c:pt idx="1">
                  <c:v>12709</c:v>
                </c:pt>
                <c:pt idx="2">
                  <c:v>8830</c:v>
                </c:pt>
                <c:pt idx="3">
                  <c:v>18221</c:v>
                </c:pt>
                <c:pt idx="4">
                  <c:v>61202</c:v>
                </c:pt>
                <c:pt idx="5">
                  <c:v>45827</c:v>
                </c:pt>
                <c:pt idx="6">
                  <c:v>9309</c:v>
                </c:pt>
                <c:pt idx="7">
                  <c:v>18348</c:v>
                </c:pt>
                <c:pt idx="8">
                  <c:v>42737</c:v>
                </c:pt>
                <c:pt idx="9">
                  <c:v>2683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2C1-4CB4-9555-2C740E0E4A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120576"/>
        <c:axId val="154122112"/>
      </c:barChart>
      <c:catAx>
        <c:axId val="154120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500"/>
            </a:pPr>
            <a:endParaRPr lang="ru-RU"/>
          </a:p>
        </c:txPr>
        <c:crossAx val="154122112"/>
        <c:crosses val="autoZero"/>
        <c:auto val="1"/>
        <c:lblAlgn val="ctr"/>
        <c:lblOffset val="330"/>
        <c:noMultiLvlLbl val="0"/>
      </c:catAx>
      <c:valAx>
        <c:axId val="15412211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one"/>
        <c:crossAx val="15412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14511321029534E-2"/>
          <c:y val="0.11044473387333882"/>
          <c:w val="0.94078548867897049"/>
          <c:h val="0.60489483511280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год,руб.</c:v>
                </c:pt>
              </c:strCache>
            </c:strRef>
          </c:tx>
          <c:spPr>
            <a:solidFill>
              <a:srgbClr val="517F35"/>
            </a:solidFill>
          </c:spPr>
          <c:invertIfNegative val="0"/>
          <c:dLbls>
            <c:dLbl>
              <c:idx val="6"/>
              <c:layout>
                <c:manualLayout>
                  <c:x val="-1.438261981571674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07-480A-9724-C5D4B90679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Добровский</c:v>
                </c:pt>
                <c:pt idx="1">
                  <c:v>Донской</c:v>
                </c:pt>
                <c:pt idx="2">
                  <c:v>Елецкий</c:v>
                </c:pt>
                <c:pt idx="3">
                  <c:v>Задонский</c:v>
                </c:pt>
                <c:pt idx="4">
                  <c:v>Куликовский</c:v>
                </c:pt>
                <c:pt idx="5">
                  <c:v>Ленинский</c:v>
                </c:pt>
                <c:pt idx="6">
                  <c:v>Тербунский</c:v>
                </c:pt>
                <c:pt idx="7">
                  <c:v>Хлевенский</c:v>
                </c:pt>
                <c:pt idx="8">
                  <c:v>Чаплыгинский</c:v>
                </c:pt>
                <c:pt idx="9">
                  <c:v>Лесопожарный 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33839</c:v>
                </c:pt>
                <c:pt idx="1">
                  <c:v>27674</c:v>
                </c:pt>
                <c:pt idx="2">
                  <c:v>22334</c:v>
                </c:pt>
                <c:pt idx="3">
                  <c:v>30232</c:v>
                </c:pt>
                <c:pt idx="4">
                  <c:v>34020</c:v>
                </c:pt>
                <c:pt idx="5">
                  <c:v>44205</c:v>
                </c:pt>
                <c:pt idx="6">
                  <c:v>30592</c:v>
                </c:pt>
                <c:pt idx="7">
                  <c:v>48606</c:v>
                </c:pt>
                <c:pt idx="8">
                  <c:v>31716</c:v>
                </c:pt>
                <c:pt idx="9">
                  <c:v>34249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07-480A-9724-C5D4B90679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год, руб.</c:v>
                </c:pt>
              </c:strCache>
            </c:strRef>
          </c:tx>
          <c:spPr>
            <a:solidFill>
              <a:srgbClr val="B0CA9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Добровский</c:v>
                </c:pt>
                <c:pt idx="1">
                  <c:v>Донской</c:v>
                </c:pt>
                <c:pt idx="2">
                  <c:v>Елецкий</c:v>
                </c:pt>
                <c:pt idx="3">
                  <c:v>Задонский</c:v>
                </c:pt>
                <c:pt idx="4">
                  <c:v>Куликовский</c:v>
                </c:pt>
                <c:pt idx="5">
                  <c:v>Ленинский</c:v>
                </c:pt>
                <c:pt idx="6">
                  <c:v>Тербунский</c:v>
                </c:pt>
                <c:pt idx="7">
                  <c:v>Хлевенский</c:v>
                </c:pt>
                <c:pt idx="8">
                  <c:v>Чаплыгинский</c:v>
                </c:pt>
                <c:pt idx="9">
                  <c:v>Лесопожарный </c:v>
                </c:pt>
              </c:strCache>
            </c:strRef>
          </c:cat>
          <c:val>
            <c:numRef>
              <c:f>Лист1!$C$2:$C$11</c:f>
              <c:numCache>
                <c:formatCode>#,##0</c:formatCode>
                <c:ptCount val="10"/>
                <c:pt idx="0">
                  <c:v>32933</c:v>
                </c:pt>
                <c:pt idx="1">
                  <c:v>30927</c:v>
                </c:pt>
                <c:pt idx="2">
                  <c:v>19583</c:v>
                </c:pt>
                <c:pt idx="3">
                  <c:v>26156</c:v>
                </c:pt>
                <c:pt idx="4">
                  <c:v>30452</c:v>
                </c:pt>
                <c:pt idx="5">
                  <c:v>33890</c:v>
                </c:pt>
                <c:pt idx="6">
                  <c:v>25920</c:v>
                </c:pt>
                <c:pt idx="7">
                  <c:v>36213</c:v>
                </c:pt>
                <c:pt idx="8">
                  <c:v>29574</c:v>
                </c:pt>
                <c:pt idx="9">
                  <c:v>30254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07-480A-9724-C5D4B90679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366336"/>
        <c:axId val="154367872"/>
      </c:barChart>
      <c:catAx>
        <c:axId val="15436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4367872"/>
        <c:crosses val="autoZero"/>
        <c:auto val="1"/>
        <c:lblAlgn val="ctr"/>
        <c:lblOffset val="150"/>
        <c:noMultiLvlLbl val="0"/>
      </c:catAx>
      <c:valAx>
        <c:axId val="1543678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154366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0.42193</cdr:x>
      <cdr:y>0.42366</cdr:y>
    </cdr:from>
    <cdr:to>
      <cdr:x>0.68216</cdr:x>
      <cdr:y>0.57414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2413573" y="1732996"/>
          <a:ext cx="1488598" cy="615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rPr>
            <a:t>488 563,5</a:t>
          </a:r>
          <a:endParaRPr lang="ru-RU" sz="2000" b="1" dirty="0">
            <a:solidFill>
              <a:schemeClr val="tx1">
                <a:lumMod val="65000"/>
                <a:lumOff val="35000"/>
              </a:schemeClr>
            </a:solidFill>
            <a:latin typeface="Arial Narrow" panose="020B0606020202030204" pitchFamily="34" charset="0"/>
          </a:endParaRPr>
        </a:p>
        <a:p xmlns:a="http://schemas.openxmlformats.org/drawingml/2006/main">
          <a:pPr algn="ctr"/>
          <a:r>
            <a:rPr lang="ru-RU" sz="1400" b="1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rPr>
            <a:t>тыс</a:t>
          </a:r>
          <a:r>
            <a:rPr lang="ru-RU" sz="1400" b="1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rPr>
            <a:t>. руб</a:t>
          </a:r>
          <a:r>
            <a: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0.26588</cdr:x>
      <cdr:y>0.46658</cdr:y>
    </cdr:from>
    <cdr:to>
      <cdr:x>0.39936</cdr:x>
      <cdr:y>0.56049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20895" y="2154632"/>
          <a:ext cx="763571" cy="4336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30,6%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0.60398</cdr:x>
      <cdr:y>0.68331</cdr:y>
    </cdr:from>
    <cdr:to>
      <cdr:x>0.73746</cdr:x>
      <cdr:y>0.77721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454961" y="3155444"/>
          <a:ext cx="763571" cy="4336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  <a:latin typeface="Arial Narrow" panose="020B0606020202030204" pitchFamily="34" charset="0"/>
            </a:rPr>
            <a:t>69,4%</a:t>
          </a:r>
          <a:endParaRPr lang="ru-RU" sz="1600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0.69124</cdr:x>
      <cdr:y>0.14945</cdr:y>
    </cdr:from>
    <cdr:to>
      <cdr:x>0.87893</cdr:x>
      <cdr:y>0.25113</cdr:y>
    </cdr:to>
    <cdr:sp macro="" textlink="">
      <cdr:nvSpPr>
        <cdr:cNvPr id="2" name="TextBox 12"/>
        <cdr:cNvSpPr txBox="1"/>
      </cdr:nvSpPr>
      <cdr:spPr>
        <a:xfrm xmlns:a="http://schemas.openxmlformats.org/drawingml/2006/main">
          <a:off x="2798419" y="542868"/>
          <a:ext cx="759841" cy="3693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rPr>
            <a:t>263,7</a:t>
          </a:r>
          <a:endParaRPr lang="ru-RU" sz="1800" b="1" dirty="0">
            <a:solidFill>
              <a:schemeClr val="bg1">
                <a:lumMod val="50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0.38813</cdr:x>
      <cdr:y>0.22529</cdr:y>
    </cdr:from>
    <cdr:to>
      <cdr:x>0.57583</cdr:x>
      <cdr:y>0.32697</cdr:y>
    </cdr:to>
    <cdr:sp macro="" textlink="">
      <cdr:nvSpPr>
        <cdr:cNvPr id="3" name="TextBox 12"/>
        <cdr:cNvSpPr txBox="1"/>
      </cdr:nvSpPr>
      <cdr:spPr>
        <a:xfrm xmlns:a="http://schemas.openxmlformats.org/drawingml/2006/main">
          <a:off x="1571305" y="818359"/>
          <a:ext cx="759881" cy="3693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rPr>
            <a:t>228,9</a:t>
          </a:r>
        </a:p>
      </cdr:txBody>
    </cdr:sp>
  </cdr:relSizeAnchor>
  <cdr:relSizeAnchor xmlns:cdr="http://schemas.openxmlformats.org/drawingml/2006/chartDrawing">
    <cdr:from>
      <cdr:x>0.55875</cdr:x>
      <cdr:y>0.32157</cdr:y>
    </cdr:from>
    <cdr:to>
      <cdr:x>0.74859</cdr:x>
      <cdr:y>0.41477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262052" y="1168092"/>
          <a:ext cx="768545" cy="338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lvl="0"/>
          <a:r>
            <a:rPr lang="ru-RU" sz="1600" b="1" dirty="0">
              <a:solidFill>
                <a:schemeClr val="tx1"/>
              </a:solidFill>
              <a:latin typeface="Arial Narrow" panose="020B0606020202030204" pitchFamily="34" charset="0"/>
            </a:rPr>
            <a:t>9,9%</a:t>
          </a:r>
        </a:p>
      </cdr:txBody>
    </cdr:sp>
  </cdr:relSizeAnchor>
  <cdr:relSizeAnchor xmlns:cdr="http://schemas.openxmlformats.org/drawingml/2006/chartDrawing">
    <cdr:from>
      <cdr:x>0.53368</cdr:x>
      <cdr:y>0.45908</cdr:y>
    </cdr:from>
    <cdr:to>
      <cdr:x>0.72352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160540" y="1667592"/>
          <a:ext cx="768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lvl="0"/>
          <a:r>
            <a:rPr lang="ru-RU" sz="1600" b="1" dirty="0">
              <a:solidFill>
                <a:schemeClr val="tx1"/>
              </a:solidFill>
              <a:latin typeface="Arial Narrow" panose="020B0606020202030204" pitchFamily="34" charset="0"/>
            </a:rPr>
            <a:t>37,9%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0.84956</cdr:x>
      <cdr:y>0.293</cdr:y>
    </cdr:from>
    <cdr:to>
      <cdr:x>0.92478</cdr:x>
      <cdr:y>0.44461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1276350"/>
          <a:ext cx="647700" cy="660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0.26693</cdr:x>
      <cdr:y>0.38939</cdr:y>
    </cdr:from>
    <cdr:to>
      <cdr:x>0.37849</cdr:x>
      <cdr:y>0.64404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52700" y="1806070"/>
          <a:ext cx="1066800" cy="1181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0.03879</cdr:x>
      <cdr:y>0.65107</cdr:y>
    </cdr:from>
    <cdr:to>
      <cdr:x>0.12361</cdr:x>
      <cdr:y>0.71931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86860" y="2978224"/>
          <a:ext cx="627200" cy="3121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rgbClr val="345222"/>
              </a:solidFill>
              <a:latin typeface="Arial Narrow" panose="020B0606020202030204" pitchFamily="34" charset="0"/>
            </a:rPr>
            <a:t>100 %                               </a:t>
          </a:r>
          <a:endParaRPr lang="ru-RU" sz="1600" b="1" dirty="0">
            <a:solidFill>
              <a:srgbClr val="345222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0.14186</cdr:x>
      <cdr:y>0.65793</cdr:y>
    </cdr:from>
    <cdr:to>
      <cdr:x>0.23055</cdr:x>
      <cdr:y>0.73227</cdr:y>
    </cdr:to>
    <cdr:sp macro="" textlink="">
      <cdr:nvSpPr>
        <cdr:cNvPr id="15" name="TextBox 2"/>
        <cdr:cNvSpPr txBox="1"/>
      </cdr:nvSpPr>
      <cdr:spPr>
        <a:xfrm xmlns:a="http://schemas.openxmlformats.org/drawingml/2006/main">
          <a:off x="1116499" y="3009620"/>
          <a:ext cx="698021" cy="34005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345222"/>
              </a:solidFill>
              <a:latin typeface="Arial Narrow" panose="020B0606020202030204" pitchFamily="34" charset="0"/>
            </a:rPr>
            <a:t>134%</a:t>
          </a:r>
          <a:endParaRPr lang="ru-RU" sz="1600" b="1" dirty="0">
            <a:solidFill>
              <a:srgbClr val="345222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0.23111</cdr:x>
      <cdr:y>0.65901</cdr:y>
    </cdr:from>
    <cdr:to>
      <cdr:x>0.3313</cdr:x>
      <cdr:y>0.7383</cdr:y>
    </cdr:to>
    <cdr:sp macro="" textlink="">
      <cdr:nvSpPr>
        <cdr:cNvPr id="16" name="TextBox 3"/>
        <cdr:cNvSpPr txBox="1"/>
      </cdr:nvSpPr>
      <cdr:spPr>
        <a:xfrm xmlns:a="http://schemas.openxmlformats.org/drawingml/2006/main">
          <a:off x="1818884" y="3014525"/>
          <a:ext cx="788530" cy="3627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Arial Narrow" panose="020B0606020202030204" pitchFamily="34" charset="0"/>
            </a:rPr>
            <a:t>77,2%</a:t>
          </a:r>
          <a:endParaRPr lang="ru-RU" sz="1600" b="1" dirty="0">
            <a:solidFill>
              <a:srgbClr val="C0000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0.32233</cdr:x>
      <cdr:y>0.6567</cdr:y>
    </cdr:from>
    <cdr:to>
      <cdr:x>0.41873</cdr:x>
      <cdr:y>0.72427</cdr:y>
    </cdr:to>
    <cdr:sp macro="" textlink="">
      <cdr:nvSpPr>
        <cdr:cNvPr id="17" name="TextBox 4"/>
        <cdr:cNvSpPr txBox="1"/>
      </cdr:nvSpPr>
      <cdr:spPr>
        <a:xfrm xmlns:a="http://schemas.openxmlformats.org/drawingml/2006/main">
          <a:off x="2536877" y="3003992"/>
          <a:ext cx="758701" cy="3090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345222"/>
              </a:solidFill>
              <a:latin typeface="Arial Narrow" panose="020B0606020202030204" pitchFamily="34" charset="0"/>
            </a:rPr>
            <a:t>105</a:t>
          </a:r>
          <a:r>
            <a:rPr lang="ru-RU" sz="1600" b="1" dirty="0" smtClean="0">
              <a:solidFill>
                <a:srgbClr val="6B9250"/>
              </a:solidFill>
              <a:latin typeface="Arial Narrow" panose="020B0606020202030204" pitchFamily="34" charset="0"/>
            </a:rPr>
            <a:t>%</a:t>
          </a:r>
          <a:endParaRPr lang="ru-RU" sz="1600" b="1" dirty="0">
            <a:solidFill>
              <a:srgbClr val="6B925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0.41965</cdr:x>
      <cdr:y>0.65404</cdr:y>
    </cdr:from>
    <cdr:to>
      <cdr:x>0.50255</cdr:x>
      <cdr:y>0.70355</cdr:y>
    </cdr:to>
    <cdr:sp macro="" textlink="">
      <cdr:nvSpPr>
        <cdr:cNvPr id="18" name="TextBox 5"/>
        <cdr:cNvSpPr txBox="1"/>
      </cdr:nvSpPr>
      <cdr:spPr>
        <a:xfrm xmlns:a="http://schemas.openxmlformats.org/drawingml/2006/main">
          <a:off x="3302816" y="2991821"/>
          <a:ext cx="652452" cy="2264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345222"/>
              </a:solidFill>
              <a:latin typeface="Arial Narrow" panose="020B0606020202030204" pitchFamily="34" charset="0"/>
            </a:rPr>
            <a:t>142%</a:t>
          </a:r>
          <a:endParaRPr lang="ru-RU" sz="1600" b="1" dirty="0">
            <a:solidFill>
              <a:srgbClr val="345222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0.78574</cdr:x>
      <cdr:y>0.65996</cdr:y>
    </cdr:from>
    <cdr:to>
      <cdr:x>0.86725</cdr:x>
      <cdr:y>0.73092</cdr:y>
    </cdr:to>
    <cdr:sp macro="" textlink="">
      <cdr:nvSpPr>
        <cdr:cNvPr id="20" name="TextBox 7"/>
        <cdr:cNvSpPr txBox="1"/>
      </cdr:nvSpPr>
      <cdr:spPr>
        <a:xfrm xmlns:a="http://schemas.openxmlformats.org/drawingml/2006/main">
          <a:off x="6184007" y="3018880"/>
          <a:ext cx="641537" cy="3245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345222"/>
              </a:solidFill>
              <a:latin typeface="Arial Narrow" panose="020B0606020202030204" pitchFamily="34" charset="0"/>
            </a:rPr>
            <a:t>102%</a:t>
          </a:r>
          <a:endParaRPr lang="ru-RU" sz="1600" b="1" dirty="0">
            <a:solidFill>
              <a:srgbClr val="345222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0.70068</cdr:x>
      <cdr:y>0.66376</cdr:y>
    </cdr:from>
    <cdr:to>
      <cdr:x>0.78946</cdr:x>
      <cdr:y>0.73096</cdr:y>
    </cdr:to>
    <cdr:sp macro="" textlink="">
      <cdr:nvSpPr>
        <cdr:cNvPr id="21" name="TextBox 8"/>
        <cdr:cNvSpPr txBox="1"/>
      </cdr:nvSpPr>
      <cdr:spPr>
        <a:xfrm xmlns:a="http://schemas.openxmlformats.org/drawingml/2006/main">
          <a:off x="5514557" y="3036257"/>
          <a:ext cx="698729" cy="30742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345222"/>
              </a:solidFill>
              <a:latin typeface="Arial Narrow" panose="020B0606020202030204" pitchFamily="34" charset="0"/>
            </a:rPr>
            <a:t>134%</a:t>
          </a:r>
          <a:endParaRPr lang="ru-RU" sz="1600" b="1" dirty="0">
            <a:solidFill>
              <a:srgbClr val="345222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0.60918</cdr:x>
      <cdr:y>0.66362</cdr:y>
    </cdr:from>
    <cdr:to>
      <cdr:x>0.69729</cdr:x>
      <cdr:y>0.73096</cdr:y>
    </cdr:to>
    <cdr:sp macro="" textlink="">
      <cdr:nvSpPr>
        <cdr:cNvPr id="22" name="TextBox 9"/>
        <cdr:cNvSpPr txBox="1"/>
      </cdr:nvSpPr>
      <cdr:spPr>
        <a:xfrm xmlns:a="http://schemas.openxmlformats.org/drawingml/2006/main">
          <a:off x="4794454" y="3035647"/>
          <a:ext cx="693456" cy="3080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345222"/>
              </a:solidFill>
              <a:latin typeface="Arial Narrow" panose="020B0606020202030204" pitchFamily="34" charset="0"/>
            </a:rPr>
            <a:t>121%</a:t>
          </a:r>
          <a:endParaRPr lang="ru-RU" sz="1600" b="1" dirty="0">
            <a:solidFill>
              <a:srgbClr val="345222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0.50515</cdr:x>
      <cdr:y>0.66507</cdr:y>
    </cdr:from>
    <cdr:to>
      <cdr:x>0.59908</cdr:x>
      <cdr:y>0.73096</cdr:y>
    </cdr:to>
    <cdr:sp macro="" textlink="">
      <cdr:nvSpPr>
        <cdr:cNvPr id="23" name="TextBox 10"/>
        <cdr:cNvSpPr txBox="1"/>
      </cdr:nvSpPr>
      <cdr:spPr>
        <a:xfrm xmlns:a="http://schemas.openxmlformats.org/drawingml/2006/main">
          <a:off x="3975737" y="3042280"/>
          <a:ext cx="739262" cy="3014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345222"/>
              </a:solidFill>
              <a:latin typeface="Arial Narrow" panose="020B0606020202030204" pitchFamily="34" charset="0"/>
            </a:rPr>
            <a:t>115%</a:t>
          </a:r>
          <a:endParaRPr lang="ru-RU" sz="1600" b="1" dirty="0">
            <a:solidFill>
              <a:srgbClr val="345222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0.88508</cdr:x>
      <cdr:y>0.6602</cdr:y>
    </cdr:from>
    <cdr:to>
      <cdr:x>0.9666</cdr:x>
      <cdr:y>0.71494</cdr:y>
    </cdr:to>
    <cdr:sp macro="" textlink="">
      <cdr:nvSpPr>
        <cdr:cNvPr id="13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244D4FE8-7812-4828-B455-69447BC4A1A8}"/>
            </a:ext>
          </a:extLst>
        </cdr:cNvPr>
        <cdr:cNvSpPr txBox="1"/>
      </cdr:nvSpPr>
      <cdr:spPr>
        <a:xfrm xmlns:a="http://schemas.openxmlformats.org/drawingml/2006/main">
          <a:off x="6965851" y="3019983"/>
          <a:ext cx="641590" cy="250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rPr>
            <a:t>134%</a:t>
          </a:r>
          <a:endParaRPr lang="ru-RU" sz="1600" b="1" dirty="0">
            <a:solidFill>
              <a:schemeClr val="tx1">
                <a:lumMod val="65000"/>
                <a:lumOff val="35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0.06132</cdr:x>
      <cdr:y>0.7064</cdr:y>
    </cdr:from>
    <cdr:to>
      <cdr:x>0.15364</cdr:x>
      <cdr:y>0.77116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506960" y="3692394"/>
          <a:ext cx="76321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103%</a:t>
          </a:r>
          <a:endParaRPr lang="ru-RU" sz="1600" b="1" dirty="0">
            <a:solidFill>
              <a:schemeClr val="bg2">
                <a:lumMod val="50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0.57733</cdr:x>
      <cdr:y>0</cdr:y>
    </cdr:from>
    <cdr:to>
      <cdr:x>0.66669</cdr:x>
      <cdr:y>0.06477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4772788" y="0"/>
          <a:ext cx="738754" cy="33855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600" b="1" dirty="0">
            <a:solidFill>
              <a:srgbClr val="E7E6E6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0.15141</cdr:x>
      <cdr:y>0.70664</cdr:y>
    </cdr:from>
    <cdr:to>
      <cdr:x>0.25852</cdr:x>
      <cdr:y>0.77141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1251713" y="3693672"/>
          <a:ext cx="885446" cy="33855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rgbClr val="C00000"/>
              </a:solidFill>
              <a:latin typeface="Arial Narrow" panose="020B0606020202030204" pitchFamily="34" charset="0"/>
            </a:rPr>
            <a:t>  </a:t>
          </a:r>
          <a:r>
            <a:rPr lang="en-US" sz="1600" b="1" dirty="0" smtClean="0">
              <a:solidFill>
                <a:srgbClr val="C00000"/>
              </a:solidFill>
              <a:latin typeface="Arial Narrow" panose="020B0606020202030204" pitchFamily="34" charset="0"/>
            </a:rPr>
            <a:t>89</a:t>
          </a:r>
          <a:r>
            <a:rPr lang="ru-RU" sz="1600" b="1" dirty="0" smtClean="0">
              <a:solidFill>
                <a:srgbClr val="C00000"/>
              </a:solidFill>
              <a:latin typeface="Arial Narrow" panose="020B0606020202030204" pitchFamily="34" charset="0"/>
            </a:rPr>
            <a:t>%</a:t>
          </a:r>
          <a:endParaRPr lang="ru-RU" sz="1600" b="1" dirty="0">
            <a:solidFill>
              <a:srgbClr val="C0000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0.71182</cdr:x>
      <cdr:y>0.71083</cdr:y>
    </cdr:from>
    <cdr:to>
      <cdr:x>0.8299</cdr:x>
      <cdr:y>0.77559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6229415" y="3715555"/>
          <a:ext cx="1033369" cy="3385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134%</a:t>
          </a:r>
          <a:endParaRPr lang="ru-RU" sz="1600" b="1" dirty="0">
            <a:solidFill>
              <a:schemeClr val="bg2">
                <a:lumMod val="50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0.6072</cdr:x>
      <cdr:y>0.71337</cdr:y>
    </cdr:from>
    <cdr:to>
      <cdr:x>0.72915</cdr:x>
      <cdr:y>0.77813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5313872" y="3728863"/>
          <a:ext cx="1067238" cy="3385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118%</a:t>
          </a:r>
          <a:endParaRPr lang="ru-RU" sz="1600" b="1" dirty="0">
            <a:solidFill>
              <a:schemeClr val="bg2">
                <a:lumMod val="50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0.05424</cdr:x>
      <cdr:y>0</cdr:y>
    </cdr:from>
    <cdr:to>
      <cdr:x>0.14129</cdr:x>
      <cdr:y>0.06477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448390" y="-916774"/>
          <a:ext cx="719661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600" b="1" dirty="0">
            <a:solidFill>
              <a:srgbClr val="E7E6E6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0.90084</cdr:x>
      <cdr:y>0.71082</cdr:y>
    </cdr:from>
    <cdr:to>
      <cdr:x>0.98805</cdr:x>
      <cdr:y>0.77559</cdr:y>
    </cdr:to>
    <cdr:sp macro="" textlink="">
      <cdr:nvSpPr>
        <cdr:cNvPr id="13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6ECEB6DD-F8D6-45E3-898B-4C99BC833F9A}"/>
            </a:ext>
          </a:extLst>
        </cdr:cNvPr>
        <cdr:cNvSpPr txBox="1"/>
      </cdr:nvSpPr>
      <cdr:spPr>
        <a:xfrm xmlns:a="http://schemas.openxmlformats.org/drawingml/2006/main">
          <a:off x="7883613" y="3715508"/>
          <a:ext cx="76321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rPr>
            <a:t>113%</a:t>
          </a:r>
          <a:endParaRPr lang="ru-RU" sz="1600" b="1" dirty="0">
            <a:solidFill>
              <a:schemeClr val="bg2">
                <a:lumMod val="50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BE507C73-AFCA-4A17-A0BA-597505ACC755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1998" tIns="45999" rIns="91998" bIns="4599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5F6C2824-ADD5-41EF-B62C-572CB30C5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4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C2824-ADD5-41EF-B62C-572CB30C53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9F55-9E8A-4A12-9BFF-EE9F8C427DE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108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DD29-AE9D-4420-BFC6-7821740F5DB5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3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99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/>
          <p:cNvSpPr/>
          <p:nvPr/>
        </p:nvSpPr>
        <p:spPr>
          <a:xfrm rot="10800000">
            <a:off x="7029450" y="0"/>
            <a:ext cx="5162550" cy="3028949"/>
          </a:xfrm>
          <a:prstGeom prst="parallelogram">
            <a:avLst>
              <a:gd name="adj" fmla="val 23076"/>
            </a:avLst>
          </a:prstGeom>
          <a:gradFill flip="none" rotWithShape="1">
            <a:gsLst>
              <a:gs pos="49000">
                <a:srgbClr val="A5A1A1"/>
              </a:gs>
              <a:gs pos="0">
                <a:schemeClr val="bg1"/>
              </a:gs>
              <a:gs pos="100000">
                <a:schemeClr val="bg2">
                  <a:lumMod val="50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88900" dist="38100" dir="2700000" algn="t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 rot="10800000">
            <a:off x="0" y="0"/>
            <a:ext cx="5162550" cy="4762500"/>
          </a:xfrm>
          <a:prstGeom prst="parallelogram">
            <a:avLst>
              <a:gd name="adj" fmla="val 21076"/>
            </a:avLst>
          </a:prstGeom>
          <a:gradFill flip="none" rotWithShape="1">
            <a:gsLst>
              <a:gs pos="50000">
                <a:srgbClr val="A5A1A1"/>
              </a:gs>
              <a:gs pos="0">
                <a:schemeClr val="bg1"/>
              </a:gs>
              <a:gs pos="100000">
                <a:schemeClr val="bg2">
                  <a:lumMod val="50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88900" dist="38100" dir="2700000" algn="tl" rotWithShape="0">
              <a:schemeClr val="bg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Блок-схема: данные 1"/>
          <p:cNvSpPr/>
          <p:nvPr/>
        </p:nvSpPr>
        <p:spPr>
          <a:xfrm>
            <a:off x="614695" y="33337"/>
            <a:ext cx="10515599" cy="679132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348"/>
              <a:gd name="connsiteY0" fmla="*/ 10000 h 10000"/>
              <a:gd name="connsiteX1" fmla="*/ 1348 w 9348"/>
              <a:gd name="connsiteY1" fmla="*/ 0 h 10000"/>
              <a:gd name="connsiteX2" fmla="*/ 9348 w 9348"/>
              <a:gd name="connsiteY2" fmla="*/ 0 h 10000"/>
              <a:gd name="connsiteX3" fmla="*/ 7348 w 9348"/>
              <a:gd name="connsiteY3" fmla="*/ 10000 h 10000"/>
              <a:gd name="connsiteX4" fmla="*/ 0 w 9348"/>
              <a:gd name="connsiteY4" fmla="*/ 10000 h 10000"/>
              <a:gd name="connsiteX0" fmla="*/ 0 w 10000"/>
              <a:gd name="connsiteY0" fmla="*/ 10000 h 10018"/>
              <a:gd name="connsiteX1" fmla="*/ 1442 w 10000"/>
              <a:gd name="connsiteY1" fmla="*/ 0 h 10018"/>
              <a:gd name="connsiteX2" fmla="*/ 10000 w 10000"/>
              <a:gd name="connsiteY2" fmla="*/ 0 h 10018"/>
              <a:gd name="connsiteX3" fmla="*/ 8375 w 10000"/>
              <a:gd name="connsiteY3" fmla="*/ 10018 h 10018"/>
              <a:gd name="connsiteX4" fmla="*/ 0 w 10000"/>
              <a:gd name="connsiteY4" fmla="*/ 10000 h 10018"/>
              <a:gd name="connsiteX0" fmla="*/ 0 w 10000"/>
              <a:gd name="connsiteY0" fmla="*/ 10000 h 10001"/>
              <a:gd name="connsiteX1" fmla="*/ 1442 w 10000"/>
              <a:gd name="connsiteY1" fmla="*/ 0 h 10001"/>
              <a:gd name="connsiteX2" fmla="*/ 10000 w 10000"/>
              <a:gd name="connsiteY2" fmla="*/ 0 h 10001"/>
              <a:gd name="connsiteX3" fmla="*/ 8599 w 10000"/>
              <a:gd name="connsiteY3" fmla="*/ 10001 h 10001"/>
              <a:gd name="connsiteX4" fmla="*/ 0 w 10000"/>
              <a:gd name="connsiteY4" fmla="*/ 1000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1">
                <a:moveTo>
                  <a:pt x="0" y="10000"/>
                </a:moveTo>
                <a:lnTo>
                  <a:pt x="1442" y="0"/>
                </a:lnTo>
                <a:lnTo>
                  <a:pt x="10000" y="0"/>
                </a:lnTo>
                <a:lnTo>
                  <a:pt x="8599" y="10001"/>
                </a:ln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78000">
                <a:srgbClr val="5D8F3B"/>
              </a:gs>
              <a:gs pos="100000">
                <a:srgbClr val="537F35"/>
              </a:gs>
              <a:gs pos="31000">
                <a:srgbClr val="6DA945">
                  <a:alpha val="95294"/>
                </a:srgb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accent6">
                <a:lumMod val="75000"/>
                <a:alpha val="81000"/>
              </a:schemeClr>
            </a:solidFill>
          </a:ln>
          <a:effectLst>
            <a:outerShdw blurRad="101600" dist="38100" dir="2700000" algn="tl" rotWithShape="0">
              <a:schemeClr val="tx1">
                <a:alpha val="1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-247649" y="1628348"/>
            <a:ext cx="12439649" cy="3391327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   </a:t>
            </a:r>
          </a:p>
          <a:p>
            <a:pPr algn="ctr"/>
            <a:endParaRPr lang="ru-RU" sz="3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/>
            <a:endParaRPr lang="ru-RU" sz="3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/>
            <a:endParaRPr lang="ru-RU" sz="3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Управление лесного хозяйства </a:t>
            </a:r>
          </a:p>
          <a:p>
            <a:pPr algn="ctr"/>
            <a:r>
              <a:rPr lang="ru-RU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Липецкой области</a:t>
            </a:r>
          </a:p>
          <a:p>
            <a:pPr algn="ctr"/>
            <a:endParaRPr lang="ru-RU" sz="3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Итоги работы за </a:t>
            </a:r>
            <a:r>
              <a:rPr lang="ru-RU" sz="3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2022 </a:t>
            </a:r>
            <a:r>
              <a:rPr lang="ru-RU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год</a:t>
            </a:r>
          </a:p>
          <a:p>
            <a:pPr algn="ctr"/>
            <a:endParaRPr lang="ru-RU" sz="3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ru-RU" sz="2000" b="1" dirty="0">
                <a:solidFill>
                  <a:prstClr val="white"/>
                </a:solidFill>
                <a:latin typeface="Arial Narrow" panose="020B0606020202030204" pitchFamily="34" charset="0"/>
              </a:rPr>
              <a:t>  </a:t>
            </a:r>
          </a:p>
          <a:p>
            <a:pPr algn="ctr"/>
            <a:endParaRPr lang="en-US" sz="3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/>
            <a:endParaRPr lang="ru-RU" sz="3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785" y="257175"/>
            <a:ext cx="806390" cy="104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9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val="861813201"/>
              </p:ext>
            </p:extLst>
          </p:nvPr>
        </p:nvGraphicFramePr>
        <p:xfrm>
          <a:off x="161927" y="1870021"/>
          <a:ext cx="4048381" cy="3632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08002" y="723900"/>
            <a:ext cx="11380919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-6624"/>
            <a:ext cx="11683998" cy="574259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Выполнение плана по доходам в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2022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году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тыс.руб.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161927" y="664104"/>
            <a:ext cx="5292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Всего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 </a:t>
            </a:r>
            <a:r>
              <a:rPr lang="ru-RU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263,7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млн.руб.</a:t>
            </a:r>
          </a:p>
          <a:p>
            <a:r>
              <a:rPr lang="ru-RU" sz="28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Рост к  </a:t>
            </a:r>
            <a:r>
              <a:rPr lang="ru-RU" sz="2800" b="1" u="sng" dirty="0" smtClean="0">
                <a:solidFill>
                  <a:srgbClr val="517F35"/>
                </a:solidFill>
                <a:latin typeface="Arial Narrow" panose="020B0606020202030204" pitchFamily="34" charset="0"/>
              </a:rPr>
              <a:t>2021г</a:t>
            </a:r>
            <a:r>
              <a:rPr lang="ru-RU" sz="28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.</a:t>
            </a:r>
            <a:r>
              <a:rPr lang="ru-RU" sz="40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 -  </a:t>
            </a:r>
            <a:r>
              <a:rPr lang="ru-RU" sz="28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на </a:t>
            </a:r>
            <a:r>
              <a:rPr lang="ru-RU" sz="2800" b="1" u="sng" dirty="0" smtClean="0">
                <a:solidFill>
                  <a:srgbClr val="6B9250"/>
                </a:solidFill>
                <a:latin typeface="Arial Narrow" panose="020B0606020202030204" pitchFamily="34" charset="0"/>
              </a:rPr>
              <a:t>15</a:t>
            </a:r>
            <a:r>
              <a:rPr lang="ru-RU" sz="28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u="sng" dirty="0" smtClean="0">
                <a:solidFill>
                  <a:srgbClr val="517F35"/>
                </a:solidFill>
                <a:latin typeface="Arial Narrow" panose="020B0606020202030204" pitchFamily="34" charset="0"/>
              </a:rPr>
              <a:t>%</a:t>
            </a:r>
            <a:endParaRPr lang="ru-RU" sz="4000" b="1" u="sng" dirty="0">
              <a:solidFill>
                <a:srgbClr val="517F35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737" y="1989331"/>
            <a:ext cx="4048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Структура доходов,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млн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. руб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29" name="Нашивка 28"/>
          <p:cNvSpPr/>
          <p:nvPr/>
        </p:nvSpPr>
        <p:spPr>
          <a:xfrm>
            <a:off x="333378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161927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247653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7850" y="5758472"/>
            <a:ext cx="296883" cy="190005"/>
          </a:xfrm>
          <a:prstGeom prst="roundRect">
            <a:avLst/>
          </a:prstGeom>
          <a:solidFill>
            <a:srgbClr val="3452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71543" y="6548026"/>
            <a:ext cx="296883" cy="190005"/>
          </a:xfrm>
          <a:prstGeom prst="roundRect">
            <a:avLst/>
          </a:prstGeom>
          <a:solidFill>
            <a:srgbClr val="F4B1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70538" y="6181810"/>
            <a:ext cx="296883" cy="190005"/>
          </a:xfrm>
          <a:prstGeom prst="roundRect">
            <a:avLst/>
          </a:prstGeom>
          <a:solidFill>
            <a:srgbClr val="A8C5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9"/>
          <p:cNvSpPr txBox="1"/>
          <p:nvPr/>
        </p:nvSpPr>
        <p:spPr>
          <a:xfrm>
            <a:off x="785133" y="6050275"/>
            <a:ext cx="3553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-  от переработки древесины</a:t>
            </a:r>
          </a:p>
        </p:txBody>
      </p:sp>
      <p:sp>
        <p:nvSpPr>
          <p:cNvPr id="36" name="TextBox 9"/>
          <p:cNvSpPr txBox="1"/>
          <p:nvPr/>
        </p:nvSpPr>
        <p:spPr>
          <a:xfrm>
            <a:off x="810156" y="6446530"/>
            <a:ext cx="3651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-  от прочей деятельности</a:t>
            </a:r>
          </a:p>
        </p:txBody>
      </p:sp>
      <p:sp>
        <p:nvSpPr>
          <p:cNvPr id="37" name="TextBox 9"/>
          <p:cNvSpPr txBox="1"/>
          <p:nvPr/>
        </p:nvSpPr>
        <p:spPr>
          <a:xfrm>
            <a:off x="785134" y="5629939"/>
            <a:ext cx="3771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-  от реализации древесины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99845" y="109184"/>
            <a:ext cx="1492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Слайд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9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47851" y="6568873"/>
            <a:ext cx="318197" cy="152951"/>
          </a:xfrm>
          <a:prstGeom prst="roundRect">
            <a:avLst/>
          </a:prstGeom>
          <a:solidFill>
            <a:srgbClr val="A8C5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                     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769390" y="6556264"/>
            <a:ext cx="318197" cy="152951"/>
          </a:xfrm>
          <a:prstGeom prst="roundRect">
            <a:avLst/>
          </a:prstGeom>
          <a:solidFill>
            <a:srgbClr val="6B92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9"/>
          <p:cNvSpPr txBox="1"/>
          <p:nvPr/>
        </p:nvSpPr>
        <p:spPr>
          <a:xfrm>
            <a:off x="7158942" y="6487630"/>
            <a:ext cx="1765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-  План     </a:t>
            </a:r>
          </a:p>
        </p:txBody>
      </p:sp>
      <p:sp>
        <p:nvSpPr>
          <p:cNvPr id="42" name="TextBox 9"/>
          <p:cNvSpPr txBox="1"/>
          <p:nvPr/>
        </p:nvSpPr>
        <p:spPr>
          <a:xfrm>
            <a:off x="10145402" y="6476643"/>
            <a:ext cx="1765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-  факт</a:t>
            </a:r>
          </a:p>
        </p:txBody>
      </p:sp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:p14="http://schemas.microsoft.com/office/powerpoint/2010/main" val="460041555"/>
              </p:ext>
            </p:extLst>
          </p:nvPr>
        </p:nvGraphicFramePr>
        <p:xfrm>
          <a:off x="4281480" y="1721672"/>
          <a:ext cx="7755349" cy="457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TextBox 9"/>
          <p:cNvSpPr txBox="1"/>
          <p:nvPr/>
        </p:nvSpPr>
        <p:spPr>
          <a:xfrm>
            <a:off x="6374356" y="871616"/>
            <a:ext cx="5100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Выполнение плана по доходам, 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39100" y="1084759"/>
            <a:ext cx="26068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рост </a:t>
            </a:r>
            <a:r>
              <a:rPr lang="ru-RU" sz="40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 - </a:t>
            </a:r>
            <a:r>
              <a:rPr lang="ru-RU" sz="28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на</a:t>
            </a:r>
            <a:r>
              <a:rPr lang="ru-RU" sz="4000" b="1" u="sng" dirty="0">
                <a:solidFill>
                  <a:srgbClr val="517F35"/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u="sng" dirty="0" smtClean="0">
                <a:solidFill>
                  <a:srgbClr val="517F35"/>
                </a:solidFill>
                <a:latin typeface="Arial Narrow" panose="020B0606020202030204" pitchFamily="34" charset="0"/>
              </a:rPr>
              <a:t>14%</a:t>
            </a:r>
            <a:endParaRPr lang="ru-RU" sz="4000" b="1" u="sng" dirty="0">
              <a:solidFill>
                <a:srgbClr val="517F35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33102" y="2782238"/>
            <a:ext cx="828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latin typeface="Arial Narrow" panose="020B0606020202030204" pitchFamily="34" charset="0"/>
              </a:rPr>
              <a:t>15,2%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14927" y="4579357"/>
            <a:ext cx="810439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600" b="1" dirty="0">
                <a:latin typeface="Arial Narrow" panose="020B0606020202030204" pitchFamily="34" charset="0"/>
              </a:rPr>
              <a:t>52,5%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62980" y="3537623"/>
            <a:ext cx="768545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40,3%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06181" y="4584305"/>
            <a:ext cx="768545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44,5%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TextBox 12"/>
          <p:cNvSpPr txBox="1"/>
          <p:nvPr/>
        </p:nvSpPr>
        <p:spPr>
          <a:xfrm>
            <a:off x="436291" y="3244325"/>
            <a:ext cx="759881" cy="36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159,7</a:t>
            </a:r>
            <a:endParaRPr lang="ru-RU" sz="18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7101" y="4615064"/>
            <a:ext cx="810439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600" b="1" dirty="0" smtClean="0">
                <a:latin typeface="Arial Narrow" panose="020B0606020202030204" pitchFamily="34" charset="0"/>
              </a:rPr>
              <a:t>59 %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87100" y="3972633"/>
            <a:ext cx="810439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600" b="1" dirty="0" smtClean="0">
                <a:latin typeface="Arial Narrow" panose="020B0606020202030204" pitchFamily="34" charset="0"/>
              </a:rPr>
              <a:t>26 %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087101" y="3553020"/>
            <a:ext cx="810439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1600" b="1" dirty="0" smtClean="0">
                <a:latin typeface="Arial Narrow" panose="020B0606020202030204" pitchFamily="34" charset="0"/>
              </a:rPr>
              <a:t>15 %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3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08002" y="778492"/>
            <a:ext cx="11380919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ашивка 4"/>
          <p:cNvSpPr/>
          <p:nvPr/>
        </p:nvSpPr>
        <p:spPr>
          <a:xfrm>
            <a:off x="333378" y="623003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61927" y="623003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47653" y="623003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0958" y="95536"/>
            <a:ext cx="10546685" cy="574259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Средняя заработная плата по автономным учреждениям, руб.</a:t>
            </a:r>
            <a:endParaRPr lang="ru-RU" b="1" dirty="0">
              <a:solidFill>
                <a:srgbClr val="FF000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71451" y="623003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22276" y="778492"/>
            <a:ext cx="11380919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ашивка 13"/>
          <p:cNvSpPr/>
          <p:nvPr/>
        </p:nvSpPr>
        <p:spPr>
          <a:xfrm>
            <a:off x="247652" y="623003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391552238"/>
              </p:ext>
            </p:extLst>
          </p:nvPr>
        </p:nvGraphicFramePr>
        <p:xfrm>
          <a:off x="3137483" y="916774"/>
          <a:ext cx="8751438" cy="5227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9"/>
          <p:cNvSpPr txBox="1"/>
          <p:nvPr/>
        </p:nvSpPr>
        <p:spPr>
          <a:xfrm>
            <a:off x="201613" y="609301"/>
            <a:ext cx="3635095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В среднем по области  </a:t>
            </a:r>
          </a:p>
          <a:p>
            <a:pPr algn="ctr">
              <a:lnSpc>
                <a:spcPct val="80000"/>
              </a:lnSpc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 </a:t>
            </a:r>
            <a:r>
              <a:rPr lang="ru-RU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45 067 </a:t>
            </a: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руб.</a:t>
            </a:r>
          </a:p>
          <a:p>
            <a:pPr algn="ctr">
              <a:lnSpc>
                <a:spcPct val="80000"/>
              </a:lnSpc>
            </a:pPr>
            <a:r>
              <a:rPr lang="ru-RU" sz="5400" b="1" dirty="0" smtClean="0">
                <a:solidFill>
                  <a:srgbClr val="6B9250"/>
                </a:solidFill>
                <a:latin typeface="Arial Narrow" panose="020B0606020202030204" pitchFamily="34" charset="0"/>
              </a:rPr>
              <a:t>115 </a:t>
            </a:r>
            <a:r>
              <a:rPr lang="ru-RU" sz="5400" b="1" dirty="0">
                <a:solidFill>
                  <a:srgbClr val="6B9250"/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99845" y="109184"/>
            <a:ext cx="1492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solidFill>
                  <a:schemeClr val="bg2">
                    <a:lumMod val="50000"/>
                  </a:schemeClr>
                </a:solidFill>
              </a:rPr>
              <a:t>Слайд </a:t>
            </a:r>
            <a:r>
              <a:rPr lang="ru-RU" sz="2000" b="1" smtClean="0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9"/>
          <p:cNvSpPr txBox="1"/>
          <p:nvPr/>
        </p:nvSpPr>
        <p:spPr>
          <a:xfrm>
            <a:off x="293926" y="3121129"/>
            <a:ext cx="277049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В среднем по лесхозам</a:t>
            </a:r>
          </a:p>
          <a:p>
            <a:pPr algn="ctr">
              <a:lnSpc>
                <a:spcPct val="80000"/>
              </a:lnSpc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 </a:t>
            </a:r>
            <a:r>
              <a:rPr lang="ru-RU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34 </a:t>
            </a:r>
            <a:r>
              <a:rPr lang="en-U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125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517F35"/>
                </a:solidFill>
                <a:latin typeface="Arial Narrow" panose="020B0606020202030204" pitchFamily="34" charset="0"/>
              </a:rPr>
              <a:t>113%</a:t>
            </a:r>
            <a:endParaRPr lang="ru-RU" sz="4000" b="1" dirty="0">
              <a:solidFill>
                <a:srgbClr val="517F35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20278" y="4638750"/>
            <a:ext cx="951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11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%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15"/>
          <p:cNvSpPr txBox="1"/>
          <p:nvPr/>
        </p:nvSpPr>
        <p:spPr>
          <a:xfrm>
            <a:off x="5429740" y="4638750"/>
            <a:ext cx="624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114%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09110" y="4632282"/>
            <a:ext cx="883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130%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41317" y="4632282"/>
            <a:ext cx="78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112%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15"/>
          <p:cNvSpPr txBox="1"/>
          <p:nvPr/>
        </p:nvSpPr>
        <p:spPr>
          <a:xfrm>
            <a:off x="10237429" y="4638750"/>
            <a:ext cx="763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107%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465236" y="6469484"/>
            <a:ext cx="264112" cy="190005"/>
          </a:xfrm>
          <a:prstGeom prst="roundRect">
            <a:avLst/>
          </a:prstGeom>
          <a:solidFill>
            <a:srgbClr val="7AA6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819862" y="6453820"/>
            <a:ext cx="264112" cy="190005"/>
          </a:xfrm>
          <a:prstGeom prst="roundRect">
            <a:avLst/>
          </a:prstGeom>
          <a:solidFill>
            <a:srgbClr val="C5E0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9"/>
          <p:cNvSpPr txBox="1"/>
          <p:nvPr/>
        </p:nvSpPr>
        <p:spPr>
          <a:xfrm>
            <a:off x="5806452" y="6368559"/>
            <a:ext cx="146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-  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2022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год</a:t>
            </a:r>
          </a:p>
        </p:txBody>
      </p:sp>
      <p:sp>
        <p:nvSpPr>
          <p:cNvPr id="28" name="TextBox 9"/>
          <p:cNvSpPr txBox="1"/>
          <p:nvPr/>
        </p:nvSpPr>
        <p:spPr>
          <a:xfrm>
            <a:off x="9131961" y="6354911"/>
            <a:ext cx="146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-  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2021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1915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26237"/>
              </p:ext>
            </p:extLst>
          </p:nvPr>
        </p:nvGraphicFramePr>
        <p:xfrm>
          <a:off x="429810" y="418194"/>
          <a:ext cx="11436368" cy="6360478"/>
        </p:xfrm>
        <a:graphic>
          <a:graphicData uri="http://schemas.openxmlformats.org/drawingml/2006/table">
            <a:tbl>
              <a:tblPr/>
              <a:tblGrid>
                <a:gridCol w="468019"/>
                <a:gridCol w="1787744"/>
                <a:gridCol w="763623"/>
                <a:gridCol w="783940"/>
                <a:gridCol w="785840"/>
                <a:gridCol w="785840"/>
                <a:gridCol w="769097"/>
                <a:gridCol w="777806"/>
                <a:gridCol w="779724"/>
                <a:gridCol w="771304"/>
                <a:gridCol w="608924"/>
                <a:gridCol w="803780"/>
                <a:gridCol w="860613"/>
                <a:gridCol w="690114"/>
              </a:tblGrid>
              <a:tr h="54710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расчетной лесосеки при проведении рубок </a:t>
                      </a:r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ухода, санитарно-оздоровительных мероприятий и выборочных рубок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спелых, </a:t>
                      </a:r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перестойных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лесных насаждений по </a:t>
                      </a:r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лесничествам  управления лесного хозяйства Липецкой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за 2022 год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65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68" marR="7968" marT="59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Лесничество</a:t>
                      </a:r>
                    </a:p>
                  </a:txBody>
                  <a:tcPr marL="7968" marR="7968" marT="59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Площадь, га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Ликвидная масса, м3</a:t>
                      </a:r>
                    </a:p>
                  </a:txBody>
                  <a:tcPr marL="7968" marR="7968" marT="59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386">
                <a:tc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ежегодная расчетная 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лесосека 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ежегодная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расчетная 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лесосека 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6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годового </a:t>
                      </a:r>
                      <a:endParaRPr lang="ru-RU" sz="1100" b="1" i="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освоения </a:t>
                      </a:r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расчетной 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лесосеки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годового </a:t>
                      </a:r>
                      <a:endParaRPr lang="ru-RU" sz="1100" b="1" i="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</a:t>
                      </a:r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расчетной 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лесосеки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Данковское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10412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3958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4882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4882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Добровское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1558,5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1312,7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1340,5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191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34960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26636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Донское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406,3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412,9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132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14410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Елецкое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127,1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120,5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12797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Задонское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137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16659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18335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18087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18087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109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5" marR="8305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</a:t>
                      </a:r>
                      <a:r>
                        <a:rPr lang="ru-RU" sz="11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Задонский </a:t>
                      </a:r>
                      <a:r>
                        <a:rPr lang="ru-RU" sz="1100" b="1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л-з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5" marR="8305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138,6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80"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+mj-lt"/>
                      </a:endParaRPr>
                    </a:p>
                  </a:txBody>
                  <a:tcPr marL="8305" marR="8305" marT="6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«</a:t>
                      </a:r>
                      <a:r>
                        <a:rPr lang="ru-RU" sz="1100" b="1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Хлевенский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л-з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5" marR="8305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231,9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207,3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208,8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10928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9814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9814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Усманское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1114,6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1365,7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911,6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914,9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37704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33316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31411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558">
                <a:tc rowSpan="2"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«</a:t>
                      </a:r>
                      <a:r>
                        <a:rPr lang="ru-RU" sz="1100" b="1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Куликовский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л-з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60" marR="816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843,6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512,4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515,7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18787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558">
                <a:tc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 БП «</a:t>
                      </a:r>
                      <a:r>
                        <a:rPr lang="ru-RU" sz="1100" b="1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Излегоще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60" marR="8160" marT="6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370,8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8744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Грязинское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595,6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504,8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507,8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Тербунское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179,7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146,3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152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Чаплыгинское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604,2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483,2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483,2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110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17918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2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68" marR="7968" marT="5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5406,5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4423,6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4467,3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114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168295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132960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120436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120444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2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Липецкое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 Cyr"/>
                        </a:rPr>
                        <a:t>313,1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68" marR="7968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 Cyr"/>
                        </a:rPr>
                        <a:t>4690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2034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101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030693" y="-11503"/>
            <a:ext cx="8354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Слайд 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377493"/>
              </p:ext>
            </p:extLst>
          </p:nvPr>
        </p:nvGraphicFramePr>
        <p:xfrm>
          <a:off x="-7" y="40969"/>
          <a:ext cx="12093152" cy="6659944"/>
        </p:xfrm>
        <a:graphic>
          <a:graphicData uri="http://schemas.openxmlformats.org/drawingml/2006/table">
            <a:tbl>
              <a:tblPr/>
              <a:tblGrid>
                <a:gridCol w="332662"/>
                <a:gridCol w="1634938"/>
                <a:gridCol w="587828"/>
                <a:gridCol w="636815"/>
                <a:gridCol w="605011"/>
                <a:gridCol w="693110"/>
                <a:gridCol w="718457"/>
                <a:gridCol w="574148"/>
                <a:gridCol w="707645"/>
                <a:gridCol w="857250"/>
                <a:gridCol w="642846"/>
                <a:gridCol w="527221"/>
                <a:gridCol w="879169"/>
                <a:gridCol w="636593"/>
                <a:gridCol w="626076"/>
                <a:gridCol w="786567"/>
                <a:gridCol w="646816"/>
              </a:tblGrid>
              <a:tr h="469344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6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Слайд 2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Объемные показатели по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лесокультурным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работам в лесном фонде и в городских лесах на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01.01.2023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7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Лесничество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Лесовосстановление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лесоразведение, 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Дополнение л/к, га</a:t>
                      </a: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Агротехнический уход за л/к, 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Лесоводственный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уход за л/к, 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Обработка почвы, 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DE8"/>
                    </a:solidFill>
                  </a:tcPr>
                </a:tc>
              </a:tr>
              <a:tr h="386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Грязинское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147,8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465,2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ГАУ «Ленинский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лесхоз»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463,2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463,2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ПАО «ФСК ЕЭС»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Данковское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9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Добровское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565,4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Елецкое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1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Задонское, в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3069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Задонский лесхоз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1320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Хлевенский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лесхоз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9753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УОЛ ВГЛТУ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86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Тербунское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Усманское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 т.ч.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520,3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520,3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554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Куликовский лесхоз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06"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АНО БП «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Излегоще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Чаплыгинское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5303"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293,3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641,8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644,5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2805,6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2833,3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426,8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435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227,5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1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Липецкое городское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403,6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403,6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364">
                <a:tc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342,4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691,8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694,5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3209,2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3236,9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537,2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275,9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5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13511"/>
              </p:ext>
            </p:extLst>
          </p:nvPr>
        </p:nvGraphicFramePr>
        <p:xfrm>
          <a:off x="127245" y="202640"/>
          <a:ext cx="11974951" cy="6627509"/>
        </p:xfrm>
        <a:graphic>
          <a:graphicData uri="http://schemas.openxmlformats.org/drawingml/2006/table">
            <a:tbl>
              <a:tblPr/>
              <a:tblGrid>
                <a:gridCol w="421590"/>
                <a:gridCol w="1444161"/>
                <a:gridCol w="795867"/>
                <a:gridCol w="592666"/>
                <a:gridCol w="1041400"/>
                <a:gridCol w="736600"/>
                <a:gridCol w="770467"/>
                <a:gridCol w="1032933"/>
                <a:gridCol w="838200"/>
                <a:gridCol w="711200"/>
                <a:gridCol w="973667"/>
                <a:gridCol w="922867"/>
                <a:gridCol w="626533"/>
                <a:gridCol w="1066800"/>
              </a:tblGrid>
              <a:tr h="584207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Слайд 3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Объемные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по защитному лесоразведению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01.01.2023 г.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Лесничество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Лесоразведение, га</a:t>
                      </a: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Дополнение ЗЛН, га</a:t>
                      </a: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Агротехнический уход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ЗЛН, га</a:t>
                      </a: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Лесоводственный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уход за ЗЛН, 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выполнения</a:t>
                      </a: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</a:p>
                  </a:txBody>
                  <a:tcPr marL="7499" marR="7499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2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Грязинское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2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Данковское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533,2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533,2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281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Чаплыгинский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Данковском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281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Ленинский в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Данковском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2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Елецкое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Задонское, в т. ч.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761,6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761,6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372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ГАУ «Задонский лесхоз»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917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ГАУ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Хлевенский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лесхоз»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6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Тербунское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534,5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534,5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  <a:extLst/>
                    </a:lstStyle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Усманское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Чаплыгинское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457,9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457,9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911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5" marR="7855" marT="54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2901,5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2901,5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21" marR="6921" marT="5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7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1"/>
          <p:cNvGrpSpPr/>
          <p:nvPr/>
        </p:nvGrpSpPr>
        <p:grpSpPr>
          <a:xfrm>
            <a:off x="0" y="628651"/>
            <a:ext cx="12433539" cy="6237975"/>
            <a:chOff x="0" y="628651"/>
            <a:chExt cx="12433539" cy="6237975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0" y="628651"/>
              <a:ext cx="12192000" cy="62293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араллелограмм 23"/>
            <p:cNvSpPr/>
            <p:nvPr/>
          </p:nvSpPr>
          <p:spPr>
            <a:xfrm>
              <a:off x="0" y="6461184"/>
              <a:ext cx="6996023" cy="405442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100000">
                  <a:srgbClr val="345222"/>
                </a:gs>
                <a:gs pos="7000">
                  <a:srgbClr val="A8C595"/>
                </a:gs>
                <a:gs pos="34000">
                  <a:srgbClr val="517F35"/>
                </a:gs>
                <a:gs pos="0">
                  <a:srgbClr val="A8C595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араллелограмм 24"/>
            <p:cNvSpPr/>
            <p:nvPr/>
          </p:nvSpPr>
          <p:spPr>
            <a:xfrm>
              <a:off x="5897591" y="6461184"/>
              <a:ext cx="6535948" cy="405442"/>
            </a:xfrm>
            <a:prstGeom prst="parallelogram">
              <a:avLst>
                <a:gd name="adj" fmla="val 5744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887880" y="54392"/>
            <a:ext cx="8782760" cy="574259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algn="ctr" defTabSz="914354">
              <a:defRPr/>
            </a:pPr>
            <a:endParaRPr lang="ru-RU" sz="1900" b="1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07436" y="0"/>
            <a:ext cx="10369152" cy="591193"/>
          </a:xfrm>
          <a:prstGeom prst="rect">
            <a:avLst/>
          </a:prstGeom>
        </p:spPr>
        <p:txBody>
          <a:bodyPr wrap="square" lIns="121912" tIns="60956" rIns="121912" bIns="60956" anchor="ctr">
            <a:noAutofit/>
          </a:bodyPr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Региональный проект «Сохранение лесов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20753" y="38948"/>
            <a:ext cx="1161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Narrow" pitchFamily="34" charset="0"/>
              </a:rPr>
              <a:t>Слайд 4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34851"/>
              </p:ext>
            </p:extLst>
          </p:nvPr>
        </p:nvGraphicFramePr>
        <p:xfrm>
          <a:off x="543465" y="890130"/>
          <a:ext cx="11464758" cy="1597576"/>
        </p:xfrm>
        <a:graphic>
          <a:graphicData uri="http://schemas.openxmlformats.org/drawingml/2006/table">
            <a:tbl>
              <a:tblPr/>
              <a:tblGrid>
                <a:gridCol w="4984158"/>
                <a:gridCol w="718056"/>
                <a:gridCol w="1286804"/>
                <a:gridCol w="1149457"/>
                <a:gridCol w="870155"/>
                <a:gridCol w="924541"/>
                <a:gridCol w="734195"/>
                <a:gridCol w="797392"/>
              </a:tblGrid>
              <a:tr h="672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800" b="0" kern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показателя</a:t>
                      </a:r>
                      <a:endParaRPr lang="ru-RU" sz="1800" b="0" kern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</a:tr>
              <a:tr h="925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Отношение площади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лесовосстановления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лесоразведения к площади вырубленных и погибших лесных насаждений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b="0" kern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48,7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48,9</a:t>
                      </a:r>
                      <a:endParaRPr lang="ru-RU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137,06</a:t>
                      </a:r>
                      <a:endParaRPr lang="ru-RU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73,4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92,78</a:t>
                      </a:r>
                      <a:endParaRPr lang="ru-RU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16363"/>
              </p:ext>
            </p:extLst>
          </p:nvPr>
        </p:nvGraphicFramePr>
        <p:xfrm>
          <a:off x="551329" y="2918015"/>
          <a:ext cx="11443448" cy="3464674"/>
        </p:xfrm>
        <a:graphic>
          <a:graphicData uri="http://schemas.openxmlformats.org/drawingml/2006/table">
            <a:tbl>
              <a:tblPr/>
              <a:tblGrid>
                <a:gridCol w="1344706"/>
                <a:gridCol w="2810436"/>
                <a:gridCol w="2581835"/>
                <a:gridCol w="2407023"/>
                <a:gridCol w="2299448"/>
              </a:tblGrid>
              <a:tr h="251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Лесничество </a:t>
                      </a: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2022 года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99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Площадь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лесовосстановления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лесоразведения за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Площадь вырубленных лесных насаждений за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Площадь погибших лесных насаждений за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г., га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Грязинское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Данковское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Добровское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5,181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Донское</a:t>
                      </a: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0,444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Елецкое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Задонское</a:t>
                      </a: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Тербунское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Усманское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B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Чаплыгинское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595"/>
                    </a:solidFill>
                  </a:tcPr>
                </a:tc>
              </a:tr>
              <a:tr h="251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3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7F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293,3</a:t>
                      </a:r>
                      <a:endParaRPr lang="ru-RU" sz="13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7F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5,625</a:t>
                      </a:r>
                      <a:endParaRPr lang="ru-RU" sz="13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7F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310,5</a:t>
                      </a:r>
                      <a:endParaRPr lang="ru-RU" sz="13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7F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92,78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74" marR="7874" marT="78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7F35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3464" y="2514600"/>
            <a:ext cx="11464759" cy="400110"/>
          </a:xfrm>
          <a:prstGeom prst="rect">
            <a:avLst/>
          </a:prstGeom>
          <a:solidFill>
            <a:srgbClr val="7AA65D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Распределение показателя федерального и регионального проектов по лесничествам области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804583"/>
              </p:ext>
            </p:extLst>
          </p:nvPr>
        </p:nvGraphicFramePr>
        <p:xfrm>
          <a:off x="275408" y="219077"/>
          <a:ext cx="11658599" cy="545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02495" y="49787"/>
            <a:ext cx="92685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5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097" y="5676900"/>
            <a:ext cx="1119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/>
            <a:r>
              <a:rPr lang="ru-RU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</a:t>
            </a:r>
            <a:r>
              <a:rPr lang="ru-RU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поврежденных и погибших лесных насаждений </a:t>
            </a:r>
            <a:r>
              <a:rPr lang="ru-RU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Липецкой области за </a:t>
            </a:r>
            <a:r>
              <a:rPr lang="ru-RU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г. </a:t>
            </a:r>
            <a:r>
              <a:rPr lang="ru-RU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составляла – </a:t>
            </a:r>
            <a:r>
              <a:rPr lang="ru-RU" b="1" u="sng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11238,5 </a:t>
            </a:r>
            <a:r>
              <a:rPr lang="ru-RU" b="1" u="sng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ru-RU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итогам </a:t>
            </a:r>
            <a:r>
              <a:rPr lang="ru-RU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г. </a:t>
            </a:r>
            <a:r>
              <a:rPr lang="ru-RU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составила – </a:t>
            </a:r>
            <a:r>
              <a:rPr lang="ru-RU" b="1" u="sng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10899,3 </a:t>
            </a:r>
            <a:r>
              <a:rPr lang="ru-RU" b="1" u="sng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Наблюдается снижение.</a:t>
            </a:r>
            <a:endParaRPr lang="ru-RU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4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8AA8A3-7454-4DB5-99EA-C718C70CB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754" y="2647949"/>
            <a:ext cx="10868446" cy="408039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период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пожароопасного сезона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на территории Липецкой области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совершено 49 выездов на возгорание сухой травы, на площади 6,8 га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 627 уведомлений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собственникам смежных территорий 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гослесфондом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недопущении нарушений Правил пожарной безопасности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лесах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137 выездных обследований,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которых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выдано 25 предостережений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недопущении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 пожарной безопасности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лесах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нарушение правил пожарной безопасности составлено 70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протоколов по ст. 8.32 КоАП РФ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вынесены постановления о привлечении к административной ответственности на сумму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Наибольшее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возгораний приходилось на июль месяц – 17 шт.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дней с 3-4-5 КПО составило 93 дня, это 49% от продолжительности ПО сезона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B1E0E08-42D7-4785-B118-16351889FAD6}"/>
              </a:ext>
            </a:extLst>
          </p:cNvPr>
          <p:cNvSpPr txBox="1"/>
          <p:nvPr/>
        </p:nvSpPr>
        <p:spPr>
          <a:xfrm>
            <a:off x="0" y="269752"/>
            <a:ext cx="113347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2022 году на территории государственного лесного фонда </a:t>
            </a:r>
          </a:p>
          <a:p>
            <a:pPr algn="ctr"/>
            <a:r>
              <a:rPr lang="ru-RU" sz="2400" b="1" dirty="0" smtClean="0">
                <a:solidFill>
                  <a:srgbClr val="54A02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ЛЕСНЫХ ПОЖАРОВ НЕ ДОПУЩЕНО</a:t>
            </a:r>
          </a:p>
          <a:p>
            <a:pPr algn="ctr"/>
            <a:r>
              <a:rPr lang="ru-RU" sz="2400" b="1" dirty="0" smtClean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сравнению </a:t>
            </a:r>
            <a:r>
              <a:rPr lang="ru-RU" sz="2000" b="1" dirty="0" smtClean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пожароопасным сезоном 2021 года количество выездов </a:t>
            </a:r>
          </a:p>
          <a:p>
            <a:pPr algn="ctr"/>
            <a:r>
              <a:rPr lang="ru-RU" sz="2000" b="1" dirty="0" smtClean="0">
                <a:solidFill>
                  <a:srgbClr val="54A021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возгорания сухой травянистой растительности земель иных категорий </a:t>
            </a:r>
          </a:p>
          <a:p>
            <a:pPr algn="ctr"/>
            <a:r>
              <a:rPr lang="ru-RU" sz="2400" b="1" dirty="0" smtClean="0">
                <a:solidFill>
                  <a:srgbClr val="54A02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сократилось в три раза</a:t>
            </a:r>
          </a:p>
          <a:p>
            <a:pPr algn="ctr"/>
            <a:r>
              <a:rPr lang="ru-RU" sz="2000" b="1" dirty="0" smtClean="0">
                <a:solidFill>
                  <a:srgbClr val="C42F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Средняя площадь загорания составила 0,13 га, что меньше значения прошлого года в 15 раз</a:t>
            </a:r>
            <a:endParaRPr lang="ru-RU" sz="2000" b="1" dirty="0">
              <a:solidFill>
                <a:srgbClr val="C42F1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02494" y="49787"/>
            <a:ext cx="92685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6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4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002" y="54392"/>
            <a:ext cx="11683998" cy="574259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Освоение средств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бюджетов по состоянию на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01.01.2023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г.,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тыс.руб.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8002" y="723900"/>
            <a:ext cx="11380919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ашивка 6"/>
          <p:cNvSpPr/>
          <p:nvPr/>
        </p:nvSpPr>
        <p:spPr>
          <a:xfrm>
            <a:off x="333378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47653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161927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184426718"/>
              </p:ext>
            </p:extLst>
          </p:nvPr>
        </p:nvGraphicFramePr>
        <p:xfrm>
          <a:off x="-776177" y="1059908"/>
          <a:ext cx="5720316" cy="4090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3378" y="784635"/>
            <a:ext cx="4385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Общий объем финансирования в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2022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году,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тыс.руб.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74243" y="748157"/>
            <a:ext cx="4517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Финансирование регионального проекта «Сохранение лесов»</a:t>
            </a:r>
          </a:p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НП «Экология»</a:t>
            </a:r>
          </a:p>
        </p:txBody>
      </p:sp>
      <p:sp>
        <p:nvSpPr>
          <p:cNvPr id="14" name="TextBox 9"/>
          <p:cNvSpPr txBox="1"/>
          <p:nvPr/>
        </p:nvSpPr>
        <p:spPr>
          <a:xfrm>
            <a:off x="9012239" y="3484982"/>
            <a:ext cx="12955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73 578,8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тыс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руб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5" name="Рисунок 14" descr="ст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62627" y="1350334"/>
            <a:ext cx="357424" cy="3880884"/>
          </a:xfrm>
          <a:prstGeom prst="rect">
            <a:avLst/>
          </a:prstGeom>
        </p:spPr>
      </p:pic>
      <p:sp>
        <p:nvSpPr>
          <p:cNvPr id="16" name="TextBox 9"/>
          <p:cNvSpPr txBox="1"/>
          <p:nvPr/>
        </p:nvSpPr>
        <p:spPr>
          <a:xfrm>
            <a:off x="4976505" y="1234251"/>
            <a:ext cx="3125338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Исполнение бюджетов</a:t>
            </a:r>
          </a:p>
          <a:p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Всего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 </a:t>
            </a:r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99,9%</a:t>
            </a:r>
          </a:p>
          <a:p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4000" b="1" dirty="0">
                <a:solidFill>
                  <a:srgbClr val="F4B183"/>
                </a:solidFill>
                <a:latin typeface="Arial Narrow" panose="020B0606020202030204" pitchFamily="34" charset="0"/>
              </a:rPr>
              <a:t>ФБ</a:t>
            </a:r>
            <a:r>
              <a:rPr lang="ru-RU" sz="2800" b="1" dirty="0">
                <a:solidFill>
                  <a:srgbClr val="F4B183"/>
                </a:solidFill>
                <a:latin typeface="Arial Narrow" panose="020B0606020202030204" pitchFamily="34" charset="0"/>
              </a:rPr>
              <a:t>       -  </a:t>
            </a:r>
            <a:r>
              <a:rPr lang="ru-RU" sz="4000" b="1" dirty="0">
                <a:solidFill>
                  <a:srgbClr val="F4B183"/>
                </a:solidFill>
                <a:latin typeface="Arial Narrow" panose="020B0606020202030204" pitchFamily="34" charset="0"/>
              </a:rPr>
              <a:t>100 %</a:t>
            </a:r>
          </a:p>
          <a:p>
            <a:endParaRPr lang="ru-RU" sz="1000" b="1" dirty="0">
              <a:solidFill>
                <a:srgbClr val="F4B183"/>
              </a:solidFill>
              <a:latin typeface="Arial Narrow" panose="020B0606020202030204" pitchFamily="34" charset="0"/>
            </a:endParaRPr>
          </a:p>
          <a:p>
            <a:r>
              <a:rPr lang="ru-RU" sz="4000" b="1" dirty="0">
                <a:solidFill>
                  <a:srgbClr val="7AA65D"/>
                </a:solidFill>
                <a:latin typeface="Arial Narrow" panose="020B0606020202030204" pitchFamily="34" charset="0"/>
              </a:rPr>
              <a:t>ОБ</a:t>
            </a:r>
            <a:r>
              <a:rPr lang="ru-RU" sz="2800" b="1" dirty="0">
                <a:solidFill>
                  <a:srgbClr val="7AA65D"/>
                </a:solidFill>
                <a:latin typeface="Arial Narrow" panose="020B0606020202030204" pitchFamily="34" charset="0"/>
              </a:rPr>
              <a:t>        -  </a:t>
            </a:r>
            <a:r>
              <a:rPr lang="ru-RU" sz="4000" b="1" dirty="0" smtClean="0">
                <a:solidFill>
                  <a:srgbClr val="7AA65D"/>
                </a:solidFill>
                <a:latin typeface="Arial Narrow" panose="020B0606020202030204" pitchFamily="34" charset="0"/>
              </a:rPr>
              <a:t>99,8 </a:t>
            </a:r>
            <a:r>
              <a:rPr lang="ru-RU" sz="4000" b="1" dirty="0">
                <a:solidFill>
                  <a:srgbClr val="7AA65D"/>
                </a:solidFill>
                <a:latin typeface="Arial Narrow" panose="020B0606020202030204" pitchFamily="34" charset="0"/>
              </a:rPr>
              <a:t>%</a:t>
            </a:r>
          </a:p>
          <a:p>
            <a:pPr algn="ctr">
              <a:spcBef>
                <a:spcPts val="600"/>
              </a:spcBef>
            </a:pP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Исполнение РП</a:t>
            </a:r>
          </a:p>
          <a:p>
            <a:r>
              <a:rPr lang="ru-RU" sz="4000" b="1" dirty="0">
                <a:solidFill>
                  <a:srgbClr val="F4B183"/>
                </a:solidFill>
                <a:latin typeface="Arial Narrow" panose="020B0606020202030204" pitchFamily="34" charset="0"/>
              </a:rPr>
              <a:t>ФБ</a:t>
            </a:r>
            <a:r>
              <a:rPr lang="ru-RU" sz="2800" b="1" dirty="0">
                <a:solidFill>
                  <a:srgbClr val="F4B183"/>
                </a:solidFill>
                <a:latin typeface="Arial Narrow" panose="020B0606020202030204" pitchFamily="34" charset="0"/>
              </a:rPr>
              <a:t>       -  </a:t>
            </a:r>
            <a:r>
              <a:rPr lang="ru-RU" sz="4000" b="1" dirty="0">
                <a:solidFill>
                  <a:srgbClr val="F4B183"/>
                </a:solidFill>
                <a:latin typeface="Arial Narrow" panose="020B0606020202030204" pitchFamily="34" charset="0"/>
              </a:rPr>
              <a:t>100 %</a:t>
            </a:r>
          </a:p>
          <a:p>
            <a:endParaRPr lang="ru-RU" sz="1000" b="1" dirty="0">
              <a:solidFill>
                <a:srgbClr val="F4B183"/>
              </a:solidFill>
              <a:latin typeface="Arial Narrow" panose="020B0606020202030204" pitchFamily="34" charset="0"/>
            </a:endParaRPr>
          </a:p>
          <a:p>
            <a:r>
              <a:rPr lang="ru-RU" sz="4000" b="1" dirty="0">
                <a:solidFill>
                  <a:srgbClr val="7AA65D"/>
                </a:solidFill>
                <a:latin typeface="Arial Narrow" panose="020B0606020202030204" pitchFamily="34" charset="0"/>
              </a:rPr>
              <a:t>ОБ</a:t>
            </a:r>
            <a:r>
              <a:rPr lang="ru-RU" sz="2800" b="1" dirty="0">
                <a:solidFill>
                  <a:srgbClr val="7AA65D"/>
                </a:solidFill>
                <a:latin typeface="Arial Narrow" panose="020B0606020202030204" pitchFamily="34" charset="0"/>
              </a:rPr>
              <a:t>        -  </a:t>
            </a:r>
            <a:r>
              <a:rPr lang="ru-RU" sz="4000" b="1" dirty="0">
                <a:solidFill>
                  <a:srgbClr val="7AA65D"/>
                </a:solidFill>
                <a:latin typeface="Arial Narrow" panose="020B0606020202030204" pitchFamily="34" charset="0"/>
              </a:rPr>
              <a:t>100 %</a:t>
            </a:r>
          </a:p>
          <a:p>
            <a:pPr algn="ctr"/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b="1" dirty="0">
                <a:solidFill>
                  <a:srgbClr val="7AA65D"/>
                </a:solidFill>
                <a:latin typeface="Arial Narrow" panose="020B0606020202030204" pitchFamily="34" charset="0"/>
              </a:rPr>
              <a:t>                      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22037" y="6347586"/>
            <a:ext cx="267622" cy="172363"/>
          </a:xfrm>
          <a:prstGeom prst="roundRect">
            <a:avLst/>
          </a:prstGeom>
          <a:solidFill>
            <a:srgbClr val="7AA6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690578" y="6341063"/>
            <a:ext cx="296883" cy="190005"/>
          </a:xfrm>
          <a:prstGeom prst="roundRect">
            <a:avLst/>
          </a:prstGeom>
          <a:solidFill>
            <a:srgbClr val="F4B1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9"/>
          <p:cNvSpPr txBox="1"/>
          <p:nvPr/>
        </p:nvSpPr>
        <p:spPr>
          <a:xfrm>
            <a:off x="2758054" y="6239813"/>
            <a:ext cx="2775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Областной бюджет </a:t>
            </a:r>
          </a:p>
        </p:txBody>
      </p:sp>
      <p:sp>
        <p:nvSpPr>
          <p:cNvPr id="26" name="TextBox 9"/>
          <p:cNvSpPr txBox="1"/>
          <p:nvPr/>
        </p:nvSpPr>
        <p:spPr>
          <a:xfrm>
            <a:off x="6109832" y="6260865"/>
            <a:ext cx="3053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Федеральный бюджет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699845" y="109184"/>
            <a:ext cx="1492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Слайд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7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68641" y="4496406"/>
            <a:ext cx="763548" cy="384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59,2%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48691" y="3299792"/>
            <a:ext cx="763548" cy="384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40,8%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39790259"/>
              </p:ext>
            </p:extLst>
          </p:nvPr>
        </p:nvGraphicFramePr>
        <p:xfrm>
          <a:off x="7506916" y="1809785"/>
          <a:ext cx="4306186" cy="3965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617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08002" y="723900"/>
            <a:ext cx="11380919" cy="0"/>
          </a:xfrm>
          <a:prstGeom prst="line">
            <a:avLst/>
          </a:prstGeom>
          <a:ln w="34925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80958" y="0"/>
            <a:ext cx="10546685" cy="574259"/>
          </a:xfrm>
          <a:prstGeom prst="rect">
            <a:avLst/>
          </a:prstGeom>
        </p:spPr>
        <p:txBody>
          <a:bodyPr wrap="square" lIns="91436" tIns="45718" rIns="91436" bIns="45718" anchor="ctr"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Исполнение мероприятий проекта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33378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61927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247653" y="568411"/>
            <a:ext cx="79375" cy="292584"/>
          </a:xfrm>
          <a:prstGeom prst="chevron">
            <a:avLst/>
          </a:prstGeom>
          <a:solidFill>
            <a:srgbClr val="4C5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99845" y="109184"/>
            <a:ext cx="1492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Слайд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8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9066" y="682546"/>
            <a:ext cx="1670911" cy="58477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 algn="ctr">
              <a:defRPr b="1" i="1" kern="5100">
                <a:solidFill>
                  <a:srgbClr val="002060"/>
                </a:solidFill>
                <a:latin typeface="Avant Garde" pitchFamily="34" charset="0"/>
              </a:defRPr>
            </a:lvl1pPr>
          </a:lstStyle>
          <a:p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Освоено</a:t>
            </a:r>
          </a:p>
          <a:p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на 01. 01.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2023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2753" y="5652693"/>
            <a:ext cx="8066628" cy="1054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Ключевой показатель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2022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г.:</a:t>
            </a:r>
          </a:p>
          <a:p>
            <a:pPr algn="ctr">
              <a:lnSpc>
                <a:spcPts val="2500"/>
              </a:lnSpc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Отношение площади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лесовосстановления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и лесоразведения к площади вырубленных и погибших лесных насаждений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59021" y="5824589"/>
            <a:ext cx="3281648" cy="766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ts val="2500"/>
              </a:lnSpc>
            </a:pP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kern="5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92,78 </a:t>
            </a:r>
            <a:r>
              <a:rPr lang="ru-RU" sz="4000" b="1" kern="5100" dirty="0">
                <a:solidFill>
                  <a:schemeClr val="bg1"/>
                </a:solidFill>
                <a:latin typeface="Arial Narrow" panose="020B0606020202030204" pitchFamily="34" charset="0"/>
              </a:rPr>
              <a:t>% </a:t>
            </a:r>
            <a:r>
              <a:rPr lang="ru-RU" sz="2000" b="1" kern="5100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ru-RU" b="1" kern="5100" dirty="0">
                <a:solidFill>
                  <a:schemeClr val="bg1"/>
                </a:solidFill>
                <a:latin typeface="Arial Narrow" panose="020B0606020202030204" pitchFamily="34" charset="0"/>
              </a:rPr>
              <a:t>план </a:t>
            </a:r>
            <a:r>
              <a:rPr lang="ru-RU" b="1" kern="5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72,4)</a:t>
            </a:r>
            <a:endParaRPr lang="ru-RU" b="1" kern="5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30557D6A-E63B-4995-AB98-A7FC24222014}"/>
              </a:ext>
            </a:extLst>
          </p:cNvPr>
          <p:cNvSpPr txBox="1"/>
          <p:nvPr/>
        </p:nvSpPr>
        <p:spPr>
          <a:xfrm>
            <a:off x="5203533" y="3257277"/>
            <a:ext cx="12619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/>
            <a:r>
              <a:rPr lang="ru-RU" sz="2000" b="1" dirty="0" smtClean="0">
                <a:solidFill>
                  <a:srgbClr val="6B9250"/>
                </a:solidFill>
              </a:rPr>
              <a:t>16 352,0</a:t>
            </a:r>
            <a:endParaRPr lang="ru-RU" sz="2000" b="1" dirty="0">
              <a:solidFill>
                <a:srgbClr val="6B9250"/>
              </a:solidFill>
            </a:endParaRPr>
          </a:p>
          <a:p>
            <a:pPr algn="ctr" defTabSz="685783"/>
            <a:r>
              <a:rPr lang="ru-RU" sz="1400" b="1" dirty="0">
                <a:solidFill>
                  <a:srgbClr val="6B9250"/>
                </a:solidFill>
              </a:rPr>
              <a:t>тыс. руб.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C968E072-63AD-49F5-BB2D-41D9E9C1BAC7}"/>
              </a:ext>
            </a:extLst>
          </p:cNvPr>
          <p:cNvSpPr txBox="1"/>
          <p:nvPr/>
        </p:nvSpPr>
        <p:spPr>
          <a:xfrm>
            <a:off x="5203532" y="4592144"/>
            <a:ext cx="12619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/>
            <a:r>
              <a:rPr lang="ru-RU" sz="2000" b="1" dirty="0" smtClean="0">
                <a:solidFill>
                  <a:srgbClr val="6B9250"/>
                </a:solidFill>
              </a:rPr>
              <a:t>47,8</a:t>
            </a:r>
            <a:endParaRPr lang="ru-RU" sz="2000" b="1" dirty="0">
              <a:solidFill>
                <a:srgbClr val="6B9250"/>
              </a:solidFill>
            </a:endParaRPr>
          </a:p>
          <a:p>
            <a:pPr algn="ctr" defTabSz="685783"/>
            <a:r>
              <a:rPr lang="ru-RU" sz="1400" b="1" dirty="0">
                <a:solidFill>
                  <a:srgbClr val="6B9250"/>
                </a:solidFill>
              </a:rPr>
              <a:t>тыс. руб.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1C5C8AC-A550-4735-AEBC-AD9597F48D66}"/>
              </a:ext>
            </a:extLst>
          </p:cNvPr>
          <p:cNvSpPr txBox="1"/>
          <p:nvPr/>
        </p:nvSpPr>
        <p:spPr>
          <a:xfrm>
            <a:off x="3615240" y="4585868"/>
            <a:ext cx="12619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/>
            <a:r>
              <a:rPr lang="ru-RU" sz="2000" b="1" dirty="0" smtClean="0">
                <a:solidFill>
                  <a:srgbClr val="C00000"/>
                </a:solidFill>
              </a:rPr>
              <a:t>47,8</a:t>
            </a:r>
            <a:endParaRPr lang="ru-RU" sz="2000" b="1" dirty="0">
              <a:solidFill>
                <a:srgbClr val="C00000"/>
              </a:solidFill>
            </a:endParaRPr>
          </a:p>
          <a:p>
            <a:pPr algn="ctr" defTabSz="685783"/>
            <a:r>
              <a:rPr lang="ru-RU" sz="1400" b="1" dirty="0">
                <a:solidFill>
                  <a:srgbClr val="C00000"/>
                </a:solidFill>
              </a:rPr>
              <a:t>тыс. руб.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92113" y="765143"/>
            <a:ext cx="11899887" cy="4473001"/>
            <a:chOff x="149924" y="879147"/>
            <a:chExt cx="11899887" cy="4473001"/>
          </a:xfrm>
        </p:grpSpPr>
        <p:sp>
          <p:nvSpPr>
            <p:cNvPr id="31" name="TextBox 30"/>
            <p:cNvSpPr txBox="1"/>
            <p:nvPr/>
          </p:nvSpPr>
          <p:spPr>
            <a:xfrm>
              <a:off x="3574645" y="879147"/>
              <a:ext cx="792089" cy="338552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>
              <a:defPPr>
                <a:defRPr lang="ru-RU"/>
              </a:defPPr>
              <a:lvl1pPr algn="ctr">
                <a:defRPr b="1" i="1" kern="5100">
                  <a:solidFill>
                    <a:srgbClr val="002060"/>
                  </a:solidFill>
                  <a:latin typeface="Avant Garde" pitchFamily="34" charset="0"/>
                </a:defRPr>
              </a:lvl1pPr>
            </a:lstStyle>
            <a:p>
              <a:r>
                <a:rPr lang="ru-RU" sz="1600" dirty="0">
                  <a:solidFill>
                    <a:schemeClr val="bg2">
                      <a:lumMod val="50000"/>
                    </a:schemeClr>
                  </a:solidFill>
                  <a:latin typeface="Arial Narrow" panose="020B0606020202030204" pitchFamily="34" charset="0"/>
                </a:rPr>
                <a:t>План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8002" y="896585"/>
              <a:ext cx="3311331" cy="369332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>
              <a:defPPr>
                <a:defRPr lang="ru-RU"/>
              </a:defPPr>
              <a:lvl1pPr algn="ctr">
                <a:defRPr b="1" i="1" kern="5100">
                  <a:solidFill>
                    <a:srgbClr val="002060"/>
                  </a:solidFill>
                  <a:latin typeface="Avant Garde" pitchFamily="34" charset="0"/>
                </a:defRPr>
              </a:lvl1pPr>
            </a:lstStyle>
            <a:p>
              <a:r>
                <a:rPr lang="ru-RU" dirty="0">
                  <a:solidFill>
                    <a:schemeClr val="bg2">
                      <a:lumMod val="50000"/>
                    </a:schemeClr>
                  </a:solidFill>
                  <a:latin typeface="Arial Narrow" panose="020B0606020202030204" pitchFamily="34" charset="0"/>
                </a:rPr>
                <a:t>Мероприятия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3446" y="4643275"/>
              <a:ext cx="2654290" cy="623246"/>
            </a:xfrm>
            <a:prstGeom prst="rect">
              <a:avLst/>
            </a:prstGeom>
            <a:noFill/>
          </p:spPr>
          <p:txBody>
            <a:bodyPr wrap="square" lIns="68579" tIns="34289" rIns="68579" bIns="34289" rtlCol="0">
              <a:spAutoFit/>
            </a:bodyPr>
            <a:lstStyle/>
            <a:p>
              <a:pPr defTabSz="685783"/>
              <a:r>
                <a:rPr lang="ru-RU" b="1" dirty="0">
                  <a:solidFill>
                    <a:srgbClr val="77933C"/>
                  </a:solidFill>
                  <a:latin typeface="Arial Narrow" panose="020B0606020202030204" pitchFamily="34" charset="0"/>
                </a:rPr>
                <a:t>Сформирован запас</a:t>
              </a:r>
            </a:p>
            <a:p>
              <a:pPr defTabSz="685783"/>
              <a:r>
                <a:rPr lang="ru-RU" b="1" dirty="0">
                  <a:solidFill>
                    <a:srgbClr val="77933C"/>
                  </a:solidFill>
                  <a:latin typeface="Arial Narrow" panose="020B0606020202030204" pitchFamily="34" charset="0"/>
                </a:rPr>
                <a:t> лесных семян</a:t>
              </a:r>
              <a:endParaRPr lang="ru-RU" dirty="0">
                <a:solidFill>
                  <a:srgbClr val="77933C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7586" y="1367395"/>
              <a:ext cx="2670095" cy="900244"/>
            </a:xfrm>
            <a:prstGeom prst="rect">
              <a:avLst/>
            </a:prstGeom>
            <a:noFill/>
          </p:spPr>
          <p:txBody>
            <a:bodyPr wrap="square" lIns="68579" tIns="34289" rIns="68579" bIns="34289" rtlCol="0">
              <a:spAutoFit/>
            </a:bodyPr>
            <a:lstStyle/>
            <a:p>
              <a:pPr defTabSz="685783"/>
              <a:r>
                <a:rPr lang="ru-RU" b="1" dirty="0">
                  <a:solidFill>
                    <a:srgbClr val="77933C"/>
                  </a:solidFill>
                  <a:latin typeface="Arial Narrow" panose="020B0606020202030204" pitchFamily="34" charset="0"/>
                </a:rPr>
                <a:t>Оснащение учреждений техникой для </a:t>
              </a:r>
              <a:r>
                <a:rPr lang="ru-RU" b="1" dirty="0" err="1">
                  <a:solidFill>
                    <a:srgbClr val="77933C"/>
                  </a:solidFill>
                  <a:latin typeface="Arial Narrow" panose="020B0606020202030204" pitchFamily="34" charset="0"/>
                </a:rPr>
                <a:t>лесовосстановления</a:t>
              </a:r>
              <a:endParaRPr lang="ru-RU" b="1" dirty="0">
                <a:solidFill>
                  <a:srgbClr val="77933C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2501" y="3429173"/>
              <a:ext cx="2674748" cy="900244"/>
            </a:xfrm>
            <a:prstGeom prst="rect">
              <a:avLst/>
            </a:prstGeom>
            <a:noFill/>
          </p:spPr>
          <p:txBody>
            <a:bodyPr wrap="square" lIns="68579" tIns="34289" rIns="68579" bIns="34289" rtlCol="0">
              <a:spAutoFit/>
            </a:bodyPr>
            <a:lstStyle/>
            <a:p>
              <a:pPr defTabSz="685783">
                <a:lnSpc>
                  <a:spcPct val="75000"/>
                </a:lnSpc>
              </a:pPr>
              <a:r>
                <a:rPr lang="ru-RU" b="1" dirty="0">
                  <a:solidFill>
                    <a:srgbClr val="77933C"/>
                  </a:solidFill>
                  <a:latin typeface="Arial Narrow" panose="020B0606020202030204" pitchFamily="34" charset="0"/>
                </a:rPr>
                <a:t>Увеличение площади </a:t>
              </a:r>
              <a:r>
                <a:rPr lang="ru-RU" b="1" dirty="0" err="1">
                  <a:solidFill>
                    <a:srgbClr val="77933C"/>
                  </a:solidFill>
                  <a:latin typeface="Arial Narrow" panose="020B0606020202030204" pitchFamily="34" charset="0"/>
                </a:rPr>
                <a:t>лесовосстановления</a:t>
              </a:r>
              <a:r>
                <a:rPr lang="ru-RU" b="1" dirty="0">
                  <a:solidFill>
                    <a:srgbClr val="77933C"/>
                  </a:solidFill>
                  <a:latin typeface="Arial Narrow" panose="020B0606020202030204" pitchFamily="34" charset="0"/>
                </a:rPr>
                <a:t> и лесоразведения </a:t>
              </a:r>
            </a:p>
            <a:p>
              <a:pPr defTabSz="685783">
                <a:lnSpc>
                  <a:spcPct val="75000"/>
                </a:lnSpc>
              </a:pPr>
              <a:r>
                <a:rPr lang="ru-RU" b="1" dirty="0">
                  <a:solidFill>
                    <a:srgbClr val="77933C"/>
                  </a:solidFill>
                  <a:latin typeface="Arial Narrow" panose="020B0606020202030204" pitchFamily="34" charset="0"/>
                </a:rPr>
                <a:t>на землях лесного фонда</a:t>
              </a:r>
            </a:p>
          </p:txBody>
        </p:sp>
        <p:sp>
          <p:nvSpPr>
            <p:cNvPr id="39" name="Овал 38"/>
            <p:cNvSpPr/>
            <p:nvPr/>
          </p:nvSpPr>
          <p:spPr bwMode="auto">
            <a:xfrm>
              <a:off x="178625" y="1465075"/>
              <a:ext cx="124614" cy="107157"/>
            </a:xfrm>
            <a:prstGeom prst="ellipse">
              <a:avLst/>
            </a:prstGeom>
            <a:solidFill>
              <a:srgbClr val="77933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algn="r" defTabSz="685783"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0" name="Овал 39"/>
            <p:cNvSpPr/>
            <p:nvPr/>
          </p:nvSpPr>
          <p:spPr bwMode="auto">
            <a:xfrm>
              <a:off x="189343" y="3515623"/>
              <a:ext cx="107157" cy="107157"/>
            </a:xfrm>
            <a:prstGeom prst="ellipse">
              <a:avLst/>
            </a:prstGeom>
            <a:solidFill>
              <a:srgbClr val="77933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algn="r" defTabSz="685783"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77933C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8780" y="2420413"/>
              <a:ext cx="2670095" cy="775595"/>
            </a:xfrm>
            <a:prstGeom prst="rect">
              <a:avLst/>
            </a:prstGeom>
            <a:noFill/>
          </p:spPr>
          <p:txBody>
            <a:bodyPr wrap="square" lIns="68579" tIns="34289" rIns="68579" bIns="34289" rtlCol="0">
              <a:spAutoFit/>
            </a:bodyPr>
            <a:lstStyle/>
            <a:p>
              <a:pPr defTabSz="685783">
                <a:lnSpc>
                  <a:spcPct val="85000"/>
                </a:lnSpc>
              </a:pPr>
              <a:r>
                <a:rPr lang="ru-RU" b="1" dirty="0">
                  <a:solidFill>
                    <a:srgbClr val="77933C"/>
                  </a:solidFill>
                  <a:latin typeface="Arial Narrow" panose="020B0606020202030204" pitchFamily="34" charset="0"/>
                </a:rPr>
                <a:t>Оснащение учреждений </a:t>
              </a:r>
              <a:r>
                <a:rPr lang="ru-RU" b="1" dirty="0" err="1">
                  <a:solidFill>
                    <a:srgbClr val="77933C"/>
                  </a:solidFill>
                  <a:latin typeface="Arial Narrow" panose="020B0606020202030204" pitchFamily="34" charset="0"/>
                </a:rPr>
                <a:t>лесопожарной</a:t>
              </a:r>
              <a:r>
                <a:rPr lang="ru-RU" b="1" dirty="0">
                  <a:solidFill>
                    <a:srgbClr val="77933C"/>
                  </a:solidFill>
                  <a:latin typeface="Arial Narrow" panose="020B0606020202030204" pitchFamily="34" charset="0"/>
                </a:rPr>
                <a:t> техникой и оборудованием </a:t>
              </a:r>
            </a:p>
          </p:txBody>
        </p:sp>
        <p:sp>
          <p:nvSpPr>
            <p:cNvPr id="42" name="Овал 41"/>
            <p:cNvSpPr/>
            <p:nvPr/>
          </p:nvSpPr>
          <p:spPr bwMode="auto">
            <a:xfrm>
              <a:off x="179819" y="2528049"/>
              <a:ext cx="124614" cy="107157"/>
            </a:xfrm>
            <a:prstGeom prst="ellipse">
              <a:avLst/>
            </a:prstGeom>
            <a:solidFill>
              <a:srgbClr val="77933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algn="r" defTabSz="685783"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84802" y="1491657"/>
              <a:ext cx="108012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ru-RU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9 302,3</a:t>
              </a:r>
              <a:endParaRPr lang="ru-RU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  <a:p>
              <a:pPr algn="ctr" defTabSz="685783"/>
              <a:r>
                <a:rPr lang="ru-RU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тыс. руб.   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53050" y="3415607"/>
              <a:ext cx="12619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ru-RU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16 352,0</a:t>
              </a:r>
              <a:endParaRPr lang="ru-RU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  <a:p>
              <a:pPr algn="ctr" defTabSz="685783"/>
              <a:r>
                <a:rPr lang="ru-RU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тыс. руб.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97229" y="2450285"/>
              <a:ext cx="12619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783"/>
              <a:r>
                <a:rPr lang="ru-RU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4 315,1</a:t>
              </a:r>
              <a:endParaRPr lang="ru-RU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  <a:p>
              <a:pPr algn="ctr" defTabSz="685783"/>
              <a:r>
                <a:rPr lang="ru-RU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тыс. руб.     </a:t>
              </a:r>
            </a:p>
          </p:txBody>
        </p:sp>
        <p:sp>
          <p:nvSpPr>
            <p:cNvPr id="49" name="Надпись 2"/>
            <p:cNvSpPr txBox="1">
              <a:spLocks noChangeArrowheads="1"/>
            </p:cNvSpPr>
            <p:nvPr/>
          </p:nvSpPr>
          <p:spPr bwMode="auto">
            <a:xfrm>
              <a:off x="6764943" y="1313344"/>
              <a:ext cx="298321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r>
                <a: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/>
                </a:rPr>
                <a:t>Приобретено лесохозяйственной техники и оборудования</a:t>
              </a:r>
            </a:p>
          </p:txBody>
        </p:sp>
        <p:sp>
          <p:nvSpPr>
            <p:cNvPr id="50" name="Надпись 2"/>
            <p:cNvSpPr txBox="1">
              <a:spLocks noChangeArrowheads="1"/>
            </p:cNvSpPr>
            <p:nvPr/>
          </p:nvSpPr>
          <p:spPr bwMode="auto">
            <a:xfrm>
              <a:off x="6813347" y="2378517"/>
              <a:ext cx="3047539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r>
                <a: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  <a:ea typeface="Calibri"/>
                </a:rPr>
                <a:t>Приобретено  </a:t>
              </a:r>
              <a:r>
                <a:rPr lang="ru-RU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  <a:ea typeface="Calibri"/>
                </a:rPr>
                <a:t>лесопожарной</a:t>
              </a:r>
              <a:r>
                <a: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  <a:ea typeface="Calibri"/>
                </a:rPr>
                <a:t> техники и оборудования</a:t>
              </a:r>
            </a:p>
            <a:p>
              <a:endPara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Calibri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13346" y="3407484"/>
              <a:ext cx="2624567" cy="775595"/>
            </a:xfrm>
            <a:prstGeom prst="rect">
              <a:avLst/>
            </a:prstGeom>
            <a:noFill/>
          </p:spPr>
          <p:txBody>
            <a:bodyPr wrap="square" lIns="68579" tIns="34289" rIns="68579" bIns="34289" rtlCol="0">
              <a:spAutoFit/>
            </a:bodyPr>
            <a:lstStyle/>
            <a:p>
              <a:pPr defTabSz="685783">
                <a:lnSpc>
                  <a:spcPct val="85000"/>
                </a:lnSpc>
              </a:pPr>
              <a:r>
                <a: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</a:rPr>
                <a:t>Увеличена площадь </a:t>
              </a:r>
              <a:r>
                <a:rPr lang="ru-RU" b="1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</a:rPr>
                <a:t>лесовосстановления</a:t>
              </a:r>
              <a:r>
                <a: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</a:rPr>
                <a:t> и лесоразведения 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727238" y="4890384"/>
              <a:ext cx="2278872" cy="346247"/>
            </a:xfrm>
            <a:prstGeom prst="rect">
              <a:avLst/>
            </a:prstGeom>
            <a:noFill/>
          </p:spPr>
          <p:txBody>
            <a:bodyPr wrap="square" lIns="68579" tIns="34289" rIns="68579" bIns="34289" rtlCol="0">
              <a:spAutoFit/>
            </a:bodyPr>
            <a:lstStyle/>
            <a:p>
              <a:pPr defTabSz="685783"/>
              <a:r>
                <a:rPr lang="ru-RU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anose="020B0606020202030204" pitchFamily="34" charset="0"/>
                </a:rPr>
                <a:t>Заготовлено семян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0045278" y="1370452"/>
              <a:ext cx="1143007" cy="68825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10</a:t>
              </a:r>
              <a:r>
                <a:rPr lang="ru-RU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ед</a:t>
              </a:r>
              <a:r>
                <a:rPr lang="ru-RU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.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0049276" y="2309124"/>
              <a:ext cx="1143007" cy="68825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13</a:t>
              </a:r>
              <a:r>
                <a:rPr lang="ru-RU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ед</a:t>
              </a:r>
              <a:r>
                <a:rPr lang="ru-RU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.                   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9915912" y="3448176"/>
              <a:ext cx="1547791" cy="626701"/>
            </a:xfrm>
            <a:prstGeom prst="rect">
              <a:avLst/>
            </a:prstGeom>
            <a:noFill/>
          </p:spPr>
          <p:txBody>
            <a:bodyPr wrap="square" lIns="36000" tIns="36000" rIns="36000" bIns="3600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293,3</a:t>
              </a:r>
              <a:r>
                <a:rPr lang="ru-RU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га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10053928" y="4663892"/>
              <a:ext cx="1995883" cy="688256"/>
            </a:xfrm>
            <a:prstGeom prst="rect">
              <a:avLst/>
            </a:prstGeom>
            <a:noFill/>
          </p:spPr>
          <p:txBody>
            <a:bodyPr wrap="square" lIns="36000" tIns="36000" rIns="36000" bIns="3600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2,2</a:t>
              </a:r>
              <a:r>
                <a:rPr lang="en-US" sz="36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 </a:t>
              </a:r>
              <a:r>
                <a:rPr lang="ru-RU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тонны</a:t>
              </a:r>
              <a:endParaRPr lang="ru-RU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715010" y="1481948"/>
              <a:ext cx="1912428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685783"/>
              <a:r>
                <a:rPr lang="ru-RU" sz="2000" b="1" dirty="0" smtClean="0">
                  <a:solidFill>
                    <a:srgbClr val="5B8803"/>
                  </a:solidFill>
                  <a:latin typeface="Arial Narrow" panose="020B0606020202030204" pitchFamily="34" charset="0"/>
                </a:rPr>
                <a:t>9 302,3</a:t>
              </a:r>
              <a:endParaRPr lang="ru-RU" sz="2000" b="1" dirty="0">
                <a:solidFill>
                  <a:srgbClr val="5B8803"/>
                </a:solidFill>
                <a:latin typeface="Arial Narrow" panose="020B0606020202030204" pitchFamily="34" charset="0"/>
              </a:endParaRPr>
            </a:p>
            <a:p>
              <a:pPr lvl="0" algn="ctr" defTabSz="685783"/>
              <a:r>
                <a:rPr lang="ru-RU" sz="1400" b="1" dirty="0">
                  <a:solidFill>
                    <a:srgbClr val="5B8803"/>
                  </a:solidFill>
                  <a:latin typeface="Arial Narrow" panose="020B0606020202030204" pitchFamily="34" charset="0"/>
                </a:rPr>
                <a:t>тыс. руб. 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716204" y="2495910"/>
              <a:ext cx="1912428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685783"/>
              <a:r>
                <a:rPr lang="ru-RU" sz="2000" b="1" dirty="0" smtClean="0">
                  <a:solidFill>
                    <a:srgbClr val="6B9250"/>
                  </a:solidFill>
                  <a:latin typeface="Arial Narrow" panose="020B0606020202030204" pitchFamily="34" charset="0"/>
                </a:rPr>
                <a:t>4 315,1</a:t>
              </a:r>
              <a:endParaRPr lang="ru-RU" sz="2000" b="1" dirty="0">
                <a:solidFill>
                  <a:srgbClr val="6B9250"/>
                </a:solidFill>
                <a:latin typeface="Arial Narrow" panose="020B0606020202030204" pitchFamily="34" charset="0"/>
              </a:endParaRPr>
            </a:p>
            <a:p>
              <a:pPr lvl="0" algn="ctr" defTabSz="685783"/>
              <a:r>
                <a:rPr lang="ru-RU" sz="1400" b="1" dirty="0">
                  <a:solidFill>
                    <a:srgbClr val="6B9250"/>
                  </a:solidFill>
                  <a:latin typeface="Arial Narrow" panose="020B0606020202030204" pitchFamily="34" charset="0"/>
                </a:rPr>
                <a:t>тыс. руб.</a:t>
              </a:r>
              <a:r>
                <a:rPr lang="ru-RU" sz="1400" b="1" dirty="0">
                  <a:solidFill>
                    <a:srgbClr val="5B8803"/>
                  </a:solidFill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65" name="Овал 64"/>
            <p:cNvSpPr/>
            <p:nvPr/>
          </p:nvSpPr>
          <p:spPr bwMode="auto">
            <a:xfrm>
              <a:off x="149924" y="4849647"/>
              <a:ext cx="107157" cy="107157"/>
            </a:xfrm>
            <a:prstGeom prst="ellipse">
              <a:avLst/>
            </a:prstGeom>
            <a:solidFill>
              <a:srgbClr val="77933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79" tIns="34289" rIns="68579" bIns="34289" numCol="1" rtlCol="0" anchor="t" anchorCtr="0" compatLnSpc="1">
              <a:prstTxWarp prst="textNoShape">
                <a:avLst/>
              </a:prstTxWarp>
            </a:bodyPr>
            <a:lstStyle/>
            <a:p>
              <a:pPr algn="r" defTabSz="685783"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70AD47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73035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5556</TotalTime>
  <Words>1674</Words>
  <Application>Microsoft Office PowerPoint</Application>
  <PresentationFormat>Произвольный</PresentationFormat>
  <Paragraphs>970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ПРОШЕДШЕГО ПОЖАРООПАСНОГО  СЕЗОНА 2019 ГОДА</dc:title>
  <dc:creator>User</dc:creator>
  <cp:lastModifiedBy>Хлапонина Елена Анатольевна</cp:lastModifiedBy>
  <cp:revision>302</cp:revision>
  <cp:lastPrinted>2022-02-21T07:11:54Z</cp:lastPrinted>
  <dcterms:created xsi:type="dcterms:W3CDTF">2019-11-17T16:51:08Z</dcterms:created>
  <dcterms:modified xsi:type="dcterms:W3CDTF">2023-03-27T08:17:54Z</dcterms:modified>
</cp:coreProperties>
</file>